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76" r:id="rId22"/>
    <p:sldId id="278" r:id="rId23"/>
    <p:sldId id="279" r:id="rId24"/>
    <p:sldId id="280" r:id="rId25"/>
    <p:sldId id="282" r:id="rId26"/>
    <p:sldId id="283" r:id="rId27"/>
    <p:sldId id="281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F9F9-4BA7-AE26-30D7-A76D10FB2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A095C-C286-89E9-A7AE-484083DF5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5D29E-AF59-312C-F1CF-59E5BA21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038B4-1300-497D-A8E8-BE9CE9CA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B92C9-4661-774F-0948-0753A7A2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910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94B2-799D-4103-B85D-46B55235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C2B29-7CBA-15BC-24B8-6F0C63EB5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4A06-C7B3-A3B6-6B83-17D0FC31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316E8-6721-93D9-9D01-160F05E7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CDD57-87A1-8016-8F4A-6DE68AF0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867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404147-A962-8246-7316-E5FF25CA8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8101E-3B35-8550-C537-607F46BC6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33E5-A562-F4B1-F3BE-6406AD26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D2ACA-C334-2543-0EC7-5563ECA2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FE39A-9D4F-92E7-19DA-2A5DCEB2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652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43755" y="-20370"/>
            <a:ext cx="3904488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D9D9D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24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CE494-37CD-BD1B-82F5-8E2D4C74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874E-36B5-681F-42A2-10D239806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2AF05-C47E-782B-1E47-07077F3F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F1F7D-3093-72C2-59C1-F11BBE6CA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F2AF7-0361-2679-2D24-29906711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907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C29D4-96E9-0BD8-CD29-F507A86F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6E7A0-8703-89FA-1F95-41925B31C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0F1D6-DA84-B554-0866-8AADAA94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C838-92B9-7217-320A-23488C530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7E784-A751-EC54-A4A9-28B1D3FC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569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0E16-1F49-49FA-426E-B4245AC6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7DC8D-262D-5554-5079-3BC6FEC17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D73B1-4E42-D9F0-E896-AEAD0800E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7400A-BCD9-F672-0142-9C342B07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D6DAD-F9BF-49A7-B51D-5F2A06E6B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0B374-CBEE-F93C-BD14-B0788B71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179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C843-086B-068D-5AE1-7951E632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92F66-4FCC-D7F5-00DA-E47BE8F52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68BE0-5E7B-5ED6-5B93-29D02ED77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B0904-0722-3F48-EB18-570D32EF1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9699B-703E-B3B2-78D6-6FEA54477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844C9E-17FE-163D-C9AB-9D8431F33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78DA2-314D-A5DD-19EC-344233F3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6B912-A751-785E-043B-056A2CBF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098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7800B-8BFF-4F10-DD3C-389014AC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7A613-8481-1D67-759D-07498215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67999-BC64-5F51-7395-EFA60AF5A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62C06-A435-1E07-5F1C-B8B2FAE8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36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251AB-5697-774C-0F96-711E9744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C2F26-B980-2431-EE07-CD7487E4E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C39F1-1F24-2704-31F8-2EC99BBA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895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B9F6-7D5F-BB4F-9828-FD985C82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1548-DE0A-C956-54ED-860D1A2D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41E7F-2E1C-F64A-42BB-835F1C2C4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EF67E-7B21-E0B5-8093-45535E223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7DB2B-E37D-7DFC-2E1B-7D6BB565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49908-2163-2DBE-6C1F-1573DCA1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572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0F40-0050-3C43-2FBD-51AF75CF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F6E9-3794-1BC8-7EEF-BBA9A361E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025C3-C760-C0FB-B481-8B94F7552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52185-EE18-3716-BC2B-A4540561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416EF-6069-F3C1-4DD0-C658A085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5767D-AD6C-795F-41AC-77DA4B5B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691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3652F5-9D96-5629-6217-D0405210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67011-B228-1FA1-07C6-9492C08FA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945F0-3715-4824-1BBB-1945A107D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F4775-53E9-23DE-BCC8-1D410D099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778C1-A854-BED4-83D6-D7A378696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85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310" y="1290282"/>
            <a:ext cx="8990889" cy="37503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1000" dirty="0">
                <a:solidFill>
                  <a:srgbClr val="DD1D18"/>
                </a:solidFill>
              </a:rPr>
              <a:t>B</a:t>
            </a:r>
            <a:r>
              <a:rPr sz="11000" spc="-235" dirty="0">
                <a:solidFill>
                  <a:srgbClr val="DD1D18"/>
                </a:solidFill>
              </a:rPr>
              <a:t>L</a:t>
            </a:r>
            <a:r>
              <a:rPr sz="11000" spc="-5" dirty="0">
                <a:solidFill>
                  <a:srgbClr val="DD1D18"/>
                </a:solidFill>
              </a:rPr>
              <a:t>OOD</a:t>
            </a:r>
            <a:endParaRPr sz="11000" dirty="0"/>
          </a:p>
          <a:p>
            <a:pPr marL="86995" algn="ctr">
              <a:lnSpc>
                <a:spcPct val="100000"/>
              </a:lnSpc>
              <a:spcBef>
                <a:spcPts val="135"/>
              </a:spcBef>
            </a:pPr>
            <a:r>
              <a:rPr spc="-30" dirty="0">
                <a:solidFill>
                  <a:srgbClr val="680F0A"/>
                </a:solidFill>
              </a:rPr>
              <a:t>PHYSIOLOGY</a:t>
            </a:r>
            <a:br>
              <a:rPr lang="hi-IN" spc="-30" dirty="0">
                <a:solidFill>
                  <a:srgbClr val="680F0A"/>
                </a:solidFill>
              </a:rPr>
            </a:br>
            <a:br>
              <a:rPr lang="hi-IN" spc="-30" dirty="0">
                <a:solidFill>
                  <a:srgbClr val="680F0A"/>
                </a:solidFill>
              </a:rPr>
            </a:br>
            <a:r>
              <a:rPr lang="hi-IN" spc="-30" dirty="0">
                <a:solidFill>
                  <a:srgbClr val="680F0A"/>
                </a:solidFill>
              </a:rPr>
              <a:t>By: Dr. </a:t>
            </a:r>
            <a:r>
              <a:rPr lang="en-IN" spc="-30" dirty="0">
                <a:solidFill>
                  <a:srgbClr val="680F0A"/>
                </a:solidFill>
              </a:rPr>
              <a:t>Varun Ahuja</a:t>
            </a:r>
            <a:endParaRPr spc="-30" dirty="0">
              <a:solidFill>
                <a:srgbClr val="680F0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432" y="0"/>
            <a:ext cx="40100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Erythropoiesis</a:t>
            </a:r>
          </a:p>
        </p:txBody>
      </p:sp>
      <p:sp>
        <p:nvSpPr>
          <p:cNvPr id="3" name="object 3"/>
          <p:cNvSpPr/>
          <p:nvPr/>
        </p:nvSpPr>
        <p:spPr>
          <a:xfrm>
            <a:off x="428244" y="979932"/>
            <a:ext cx="11513820" cy="1173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7166" y="1129029"/>
            <a:ext cx="10691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/>
                <a:cs typeface="Times New Roman"/>
              </a:rPr>
              <a:t>The production of RBCs is known as </a:t>
            </a:r>
            <a:r>
              <a:rPr sz="4000" dirty="0">
                <a:latin typeface="Times New Roman"/>
                <a:cs typeface="Times New Roman"/>
              </a:rPr>
              <a:t>erythropoiesis.</a:t>
            </a:r>
            <a:endParaRPr sz="40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98573" y="2064385"/>
          <a:ext cx="7548880" cy="2510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3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260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Adult</a:t>
                      </a:r>
                      <a:endParaRPr sz="2600">
                        <a:latin typeface="Carlito"/>
                        <a:cs typeface="Carlito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06120" marR="566420" indent="-13017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10" dirty="0">
                          <a:latin typeface="Carlito"/>
                          <a:cs typeface="Carlito"/>
                        </a:rPr>
                        <a:t>Red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bone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marrow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of long bones  (hip bone, </a:t>
                      </a:r>
                      <a:r>
                        <a:rPr sz="2400" spc="-15" dirty="0">
                          <a:latin typeface="Carlito"/>
                          <a:cs typeface="Carlito"/>
                        </a:rPr>
                        <a:t>breast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bone 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24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ribs)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19">
                <a:tc>
                  <a:txBody>
                    <a:bodyPr/>
                    <a:lstStyle/>
                    <a:p>
                      <a:pPr marL="354330" marR="345440" indent="5238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600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Child  </a:t>
                      </a:r>
                      <a:r>
                        <a:rPr sz="2600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(upto </a:t>
                      </a:r>
                      <a:r>
                        <a:rPr sz="260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5</a:t>
                      </a:r>
                      <a:r>
                        <a:rPr sz="2600" spc="-8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600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year)</a:t>
                      </a:r>
                      <a:endParaRPr sz="26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85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Bone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marrow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all the</a:t>
                      </a:r>
                      <a:r>
                        <a:rPr sz="24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bones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39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6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2600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Foetus</a:t>
                      </a:r>
                      <a:endParaRPr sz="2600">
                        <a:latin typeface="Carlito"/>
                        <a:cs typeface="Carlito"/>
                      </a:endParaRPr>
                    </a:p>
                  </a:txBody>
                  <a:tcPr marL="0" marR="0" marT="183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75"/>
                        </a:spcBef>
                      </a:pPr>
                      <a:r>
                        <a:rPr sz="2400" spc="-10" dirty="0">
                          <a:latin typeface="Carlito"/>
                          <a:cs typeface="Carlito"/>
                        </a:rPr>
                        <a:t>Liver 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&amp;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spleen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00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289048" y="4953000"/>
            <a:ext cx="7614284" cy="1184275"/>
          </a:xfrm>
          <a:custGeom>
            <a:avLst/>
            <a:gdLst/>
            <a:ahLst/>
            <a:cxnLst/>
            <a:rect l="l" t="t" r="r" b="b"/>
            <a:pathLst>
              <a:path w="7614284" h="1184275">
                <a:moveTo>
                  <a:pt x="7416546" y="0"/>
                </a:moveTo>
                <a:lnTo>
                  <a:pt x="197357" y="0"/>
                </a:lnTo>
                <a:lnTo>
                  <a:pt x="152115" y="5214"/>
                </a:lnTo>
                <a:lnTo>
                  <a:pt x="110578" y="20065"/>
                </a:lnTo>
                <a:lnTo>
                  <a:pt x="73933" y="43367"/>
                </a:lnTo>
                <a:lnTo>
                  <a:pt x="43367" y="73933"/>
                </a:lnTo>
                <a:lnTo>
                  <a:pt x="20065" y="110578"/>
                </a:lnTo>
                <a:lnTo>
                  <a:pt x="5214" y="152115"/>
                </a:lnTo>
                <a:lnTo>
                  <a:pt x="0" y="197357"/>
                </a:lnTo>
                <a:lnTo>
                  <a:pt x="0" y="986790"/>
                </a:lnTo>
                <a:lnTo>
                  <a:pt x="5214" y="1032040"/>
                </a:lnTo>
                <a:lnTo>
                  <a:pt x="20065" y="1073580"/>
                </a:lnTo>
                <a:lnTo>
                  <a:pt x="43367" y="1110224"/>
                </a:lnTo>
                <a:lnTo>
                  <a:pt x="73933" y="1140788"/>
                </a:lnTo>
                <a:lnTo>
                  <a:pt x="110578" y="1164087"/>
                </a:lnTo>
                <a:lnTo>
                  <a:pt x="152115" y="1178935"/>
                </a:lnTo>
                <a:lnTo>
                  <a:pt x="197357" y="1184148"/>
                </a:lnTo>
                <a:lnTo>
                  <a:pt x="7416546" y="1184148"/>
                </a:lnTo>
                <a:lnTo>
                  <a:pt x="7461788" y="1178935"/>
                </a:lnTo>
                <a:lnTo>
                  <a:pt x="7503325" y="1164087"/>
                </a:lnTo>
                <a:lnTo>
                  <a:pt x="7539970" y="1140788"/>
                </a:lnTo>
                <a:lnTo>
                  <a:pt x="7570536" y="1110224"/>
                </a:lnTo>
                <a:lnTo>
                  <a:pt x="7593838" y="1073580"/>
                </a:lnTo>
                <a:lnTo>
                  <a:pt x="7608689" y="1032040"/>
                </a:lnTo>
                <a:lnTo>
                  <a:pt x="7613904" y="986790"/>
                </a:lnTo>
                <a:lnTo>
                  <a:pt x="7613904" y="197357"/>
                </a:lnTo>
                <a:lnTo>
                  <a:pt x="7608689" y="152115"/>
                </a:lnTo>
                <a:lnTo>
                  <a:pt x="7593838" y="110578"/>
                </a:lnTo>
                <a:lnTo>
                  <a:pt x="7570536" y="73933"/>
                </a:lnTo>
                <a:lnTo>
                  <a:pt x="7539970" y="43367"/>
                </a:lnTo>
                <a:lnTo>
                  <a:pt x="7503325" y="20065"/>
                </a:lnTo>
                <a:lnTo>
                  <a:pt x="7461788" y="5214"/>
                </a:lnTo>
                <a:lnTo>
                  <a:pt x="741654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90800" y="4648200"/>
            <a:ext cx="6985000" cy="1951816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300"/>
              </a:spcBef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Increase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number of RBCs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known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as</a:t>
            </a:r>
            <a:r>
              <a:rPr sz="24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polycythemia</a:t>
            </a:r>
            <a:endParaRPr sz="2400" dirty="0">
              <a:latin typeface="Carlito"/>
              <a:cs typeface="Carlito"/>
            </a:endParaRPr>
          </a:p>
          <a:p>
            <a:pPr marL="378460" indent="-36576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Decrease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number of RBCs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known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as</a:t>
            </a:r>
            <a:r>
              <a:rPr sz="24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 err="1">
                <a:latin typeface="Carlito"/>
                <a:cs typeface="Carlito"/>
              </a:rPr>
              <a:t>erythropenia</a:t>
            </a:r>
            <a:r>
              <a:rPr lang="en-US" sz="2400" spc="-5" dirty="0">
                <a:latin typeface="Carlito"/>
                <a:cs typeface="Carlito"/>
              </a:rPr>
              <a:t>/Anemia</a:t>
            </a:r>
          </a:p>
          <a:p>
            <a:pPr marL="378460" indent="-36576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lang="en-US" sz="2400" spc="-5" dirty="0">
                <a:latin typeface="Carlito"/>
                <a:cs typeface="Carlito"/>
              </a:rPr>
              <a:t>Decrease in Life Span of RBC’s- Thalassemia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0703" y="0"/>
            <a:ext cx="49866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Functions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dirty="0"/>
              <a:t>RBCs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11708" y="1126236"/>
            <a:ext cx="10768965" cy="4831080"/>
            <a:chOff x="711708" y="1126236"/>
            <a:chExt cx="10768965" cy="4831080"/>
          </a:xfrm>
        </p:grpSpPr>
        <p:sp>
          <p:nvSpPr>
            <p:cNvPr id="4" name="object 4"/>
            <p:cNvSpPr/>
            <p:nvPr/>
          </p:nvSpPr>
          <p:spPr>
            <a:xfrm>
              <a:off x="786384" y="1126236"/>
              <a:ext cx="10607040" cy="2354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2292" y="1188720"/>
              <a:ext cx="1075944" cy="13136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9136" y="1150620"/>
              <a:ext cx="3448812" cy="14127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41292" y="1399031"/>
              <a:ext cx="926591" cy="8366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25923" y="1699259"/>
              <a:ext cx="640079" cy="5913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28616" y="1150620"/>
              <a:ext cx="6172199" cy="14127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2292" y="2026919"/>
              <a:ext cx="1075944" cy="13136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9136" y="1988819"/>
              <a:ext cx="3448812" cy="14127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41292" y="2237232"/>
              <a:ext cx="870203" cy="8366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99431" y="2237232"/>
              <a:ext cx="926591" cy="8366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84063" y="2537460"/>
              <a:ext cx="640079" cy="5913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43499" y="1988819"/>
              <a:ext cx="6170676" cy="14127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1708" y="3404615"/>
              <a:ext cx="10768965" cy="2552700"/>
            </a:xfrm>
            <a:custGeom>
              <a:avLst/>
              <a:gdLst/>
              <a:ahLst/>
              <a:cxnLst/>
              <a:rect l="l" t="t" r="r" b="b"/>
              <a:pathLst>
                <a:path w="10768965" h="2552700">
                  <a:moveTo>
                    <a:pt x="10343134" y="0"/>
                  </a:moveTo>
                  <a:lnTo>
                    <a:pt x="425450" y="0"/>
                  </a:lnTo>
                  <a:lnTo>
                    <a:pt x="379093" y="2496"/>
                  </a:lnTo>
                  <a:lnTo>
                    <a:pt x="334183" y="9813"/>
                  </a:lnTo>
                  <a:lnTo>
                    <a:pt x="290977" y="21691"/>
                  </a:lnTo>
                  <a:lnTo>
                    <a:pt x="249736" y="37870"/>
                  </a:lnTo>
                  <a:lnTo>
                    <a:pt x="210720" y="58090"/>
                  </a:lnTo>
                  <a:lnTo>
                    <a:pt x="174187" y="82092"/>
                  </a:lnTo>
                  <a:lnTo>
                    <a:pt x="140398" y="109616"/>
                  </a:lnTo>
                  <a:lnTo>
                    <a:pt x="109612" y="140403"/>
                  </a:lnTo>
                  <a:lnTo>
                    <a:pt x="82089" y="174193"/>
                  </a:lnTo>
                  <a:lnTo>
                    <a:pt x="58087" y="210725"/>
                  </a:lnTo>
                  <a:lnTo>
                    <a:pt x="37868" y="249742"/>
                  </a:lnTo>
                  <a:lnTo>
                    <a:pt x="21690" y="290982"/>
                  </a:lnTo>
                  <a:lnTo>
                    <a:pt x="9813" y="334186"/>
                  </a:lnTo>
                  <a:lnTo>
                    <a:pt x="2496" y="379095"/>
                  </a:lnTo>
                  <a:lnTo>
                    <a:pt x="0" y="425450"/>
                  </a:lnTo>
                  <a:lnTo>
                    <a:pt x="0" y="2127250"/>
                  </a:lnTo>
                  <a:lnTo>
                    <a:pt x="2496" y="2173606"/>
                  </a:lnTo>
                  <a:lnTo>
                    <a:pt x="9813" y="2218516"/>
                  </a:lnTo>
                  <a:lnTo>
                    <a:pt x="21690" y="2261722"/>
                  </a:lnTo>
                  <a:lnTo>
                    <a:pt x="37868" y="2302963"/>
                  </a:lnTo>
                  <a:lnTo>
                    <a:pt x="58087" y="2341979"/>
                  </a:lnTo>
                  <a:lnTo>
                    <a:pt x="82089" y="2378512"/>
                  </a:lnTo>
                  <a:lnTo>
                    <a:pt x="109612" y="2412301"/>
                  </a:lnTo>
                  <a:lnTo>
                    <a:pt x="140398" y="2443087"/>
                  </a:lnTo>
                  <a:lnTo>
                    <a:pt x="174187" y="2470610"/>
                  </a:lnTo>
                  <a:lnTo>
                    <a:pt x="210720" y="2494612"/>
                  </a:lnTo>
                  <a:lnTo>
                    <a:pt x="249736" y="2514831"/>
                  </a:lnTo>
                  <a:lnTo>
                    <a:pt x="290977" y="2531009"/>
                  </a:lnTo>
                  <a:lnTo>
                    <a:pt x="334183" y="2542886"/>
                  </a:lnTo>
                  <a:lnTo>
                    <a:pt x="379093" y="2550203"/>
                  </a:lnTo>
                  <a:lnTo>
                    <a:pt x="425450" y="2552700"/>
                  </a:lnTo>
                  <a:lnTo>
                    <a:pt x="10343134" y="2552700"/>
                  </a:lnTo>
                  <a:lnTo>
                    <a:pt x="10389488" y="2550203"/>
                  </a:lnTo>
                  <a:lnTo>
                    <a:pt x="10434397" y="2542886"/>
                  </a:lnTo>
                  <a:lnTo>
                    <a:pt x="10477601" y="2531009"/>
                  </a:lnTo>
                  <a:lnTo>
                    <a:pt x="10518841" y="2514831"/>
                  </a:lnTo>
                  <a:lnTo>
                    <a:pt x="10557858" y="2494612"/>
                  </a:lnTo>
                  <a:lnTo>
                    <a:pt x="10594390" y="2470610"/>
                  </a:lnTo>
                  <a:lnTo>
                    <a:pt x="10628180" y="2443087"/>
                  </a:lnTo>
                  <a:lnTo>
                    <a:pt x="10658967" y="2412301"/>
                  </a:lnTo>
                  <a:lnTo>
                    <a:pt x="10686491" y="2378512"/>
                  </a:lnTo>
                  <a:lnTo>
                    <a:pt x="10710493" y="2341979"/>
                  </a:lnTo>
                  <a:lnTo>
                    <a:pt x="10730713" y="2302963"/>
                  </a:lnTo>
                  <a:lnTo>
                    <a:pt x="10746892" y="2261722"/>
                  </a:lnTo>
                  <a:lnTo>
                    <a:pt x="10758770" y="2218516"/>
                  </a:lnTo>
                  <a:lnTo>
                    <a:pt x="10766087" y="2173606"/>
                  </a:lnTo>
                  <a:lnTo>
                    <a:pt x="10768584" y="2127250"/>
                  </a:lnTo>
                  <a:lnTo>
                    <a:pt x="10768584" y="425450"/>
                  </a:lnTo>
                  <a:lnTo>
                    <a:pt x="10766087" y="379095"/>
                  </a:lnTo>
                  <a:lnTo>
                    <a:pt x="10758770" y="334186"/>
                  </a:lnTo>
                  <a:lnTo>
                    <a:pt x="10746892" y="290982"/>
                  </a:lnTo>
                  <a:lnTo>
                    <a:pt x="10730713" y="249742"/>
                  </a:lnTo>
                  <a:lnTo>
                    <a:pt x="10710493" y="210725"/>
                  </a:lnTo>
                  <a:lnTo>
                    <a:pt x="10686491" y="174193"/>
                  </a:lnTo>
                  <a:lnTo>
                    <a:pt x="10658967" y="140403"/>
                  </a:lnTo>
                  <a:lnTo>
                    <a:pt x="10628180" y="109616"/>
                  </a:lnTo>
                  <a:lnTo>
                    <a:pt x="10594390" y="82092"/>
                  </a:lnTo>
                  <a:lnTo>
                    <a:pt x="10557858" y="58090"/>
                  </a:lnTo>
                  <a:lnTo>
                    <a:pt x="10518841" y="37870"/>
                  </a:lnTo>
                  <a:lnTo>
                    <a:pt x="10477601" y="21691"/>
                  </a:lnTo>
                  <a:lnTo>
                    <a:pt x="10434397" y="9813"/>
                  </a:lnTo>
                  <a:lnTo>
                    <a:pt x="10389488" y="2496"/>
                  </a:lnTo>
                  <a:lnTo>
                    <a:pt x="1034313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37767" y="1224214"/>
            <a:ext cx="10241915" cy="432943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951865" indent="-686435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951865" algn="l"/>
                <a:tab pos="952500" algn="l"/>
                <a:tab pos="4411980" algn="l"/>
              </a:tabLst>
            </a:pPr>
            <a:r>
              <a:rPr sz="5000" spc="-45" dirty="0">
                <a:solidFill>
                  <a:srgbClr val="E9695F"/>
                </a:solidFill>
                <a:latin typeface="Carlito"/>
                <a:cs typeface="Carlito"/>
              </a:rPr>
              <a:t>Transport</a:t>
            </a:r>
            <a:r>
              <a:rPr sz="5000" spc="10" dirty="0">
                <a:solidFill>
                  <a:srgbClr val="E9695F"/>
                </a:solidFill>
                <a:latin typeface="Carlito"/>
                <a:cs typeface="Carlito"/>
              </a:rPr>
              <a:t> </a:t>
            </a:r>
            <a:r>
              <a:rPr sz="5000" spc="-195" dirty="0">
                <a:solidFill>
                  <a:srgbClr val="E9695F"/>
                </a:solidFill>
                <a:latin typeface="Georgia"/>
                <a:cs typeface="Georgia"/>
              </a:rPr>
              <a:t>O</a:t>
            </a:r>
            <a:r>
              <a:rPr sz="5475" spc="-292" baseline="-15220" dirty="0">
                <a:solidFill>
                  <a:srgbClr val="E9695F"/>
                </a:solidFill>
                <a:latin typeface="Georgia"/>
                <a:cs typeface="Georgia"/>
              </a:rPr>
              <a:t>2	</a:t>
            </a:r>
            <a:r>
              <a:rPr sz="5000" spc="-30" dirty="0">
                <a:solidFill>
                  <a:srgbClr val="E9695F"/>
                </a:solidFill>
                <a:latin typeface="Carlito"/>
                <a:cs typeface="Carlito"/>
              </a:rPr>
              <a:t>from </a:t>
            </a:r>
            <a:r>
              <a:rPr sz="5000" spc="5" dirty="0">
                <a:solidFill>
                  <a:srgbClr val="E9695F"/>
                </a:solidFill>
                <a:latin typeface="Carlito"/>
                <a:cs typeface="Carlito"/>
              </a:rPr>
              <a:t>lungs </a:t>
            </a:r>
            <a:r>
              <a:rPr sz="5000" spc="-25" dirty="0">
                <a:solidFill>
                  <a:srgbClr val="E9695F"/>
                </a:solidFill>
                <a:latin typeface="Carlito"/>
                <a:cs typeface="Carlito"/>
              </a:rPr>
              <a:t>to</a:t>
            </a:r>
            <a:r>
              <a:rPr sz="5000" spc="-20" dirty="0">
                <a:solidFill>
                  <a:srgbClr val="E9695F"/>
                </a:solidFill>
                <a:latin typeface="Carlito"/>
                <a:cs typeface="Carlito"/>
              </a:rPr>
              <a:t> </a:t>
            </a:r>
            <a:r>
              <a:rPr sz="5000" spc="-5" dirty="0">
                <a:solidFill>
                  <a:srgbClr val="E9695F"/>
                </a:solidFill>
                <a:latin typeface="Carlito"/>
                <a:cs typeface="Carlito"/>
              </a:rPr>
              <a:t>tissues</a:t>
            </a:r>
            <a:endParaRPr sz="5000" dirty="0">
              <a:latin typeface="Carlito"/>
              <a:cs typeface="Carlito"/>
            </a:endParaRPr>
          </a:p>
          <a:p>
            <a:pPr marL="951865" indent="-68643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951865" algn="l"/>
                <a:tab pos="952500" algn="l"/>
              </a:tabLst>
            </a:pPr>
            <a:r>
              <a:rPr sz="5000" spc="-45" dirty="0">
                <a:solidFill>
                  <a:srgbClr val="E9695F"/>
                </a:solidFill>
                <a:latin typeface="Carlito"/>
                <a:cs typeface="Carlito"/>
              </a:rPr>
              <a:t>Transport </a:t>
            </a:r>
            <a:r>
              <a:rPr sz="5000" spc="-100" dirty="0">
                <a:solidFill>
                  <a:srgbClr val="E9695F"/>
                </a:solidFill>
                <a:latin typeface="Georgia"/>
                <a:cs typeface="Georgia"/>
              </a:rPr>
              <a:t>CO</a:t>
            </a:r>
            <a:r>
              <a:rPr sz="5475" spc="-150" baseline="-15220" dirty="0">
                <a:solidFill>
                  <a:srgbClr val="E9695F"/>
                </a:solidFill>
                <a:latin typeface="Georgia"/>
                <a:cs typeface="Georgia"/>
              </a:rPr>
              <a:t>2</a:t>
            </a:r>
            <a:r>
              <a:rPr sz="5000" spc="-100" dirty="0">
                <a:solidFill>
                  <a:srgbClr val="E9695F"/>
                </a:solidFill>
                <a:latin typeface="Carlito"/>
                <a:cs typeface="Carlito"/>
              </a:rPr>
              <a:t>from </a:t>
            </a:r>
            <a:r>
              <a:rPr sz="5000" dirty="0">
                <a:solidFill>
                  <a:srgbClr val="E9695F"/>
                </a:solidFill>
                <a:latin typeface="Carlito"/>
                <a:cs typeface="Carlito"/>
              </a:rPr>
              <a:t>tissues </a:t>
            </a:r>
            <a:r>
              <a:rPr sz="5000" spc="-20" dirty="0">
                <a:solidFill>
                  <a:srgbClr val="E9695F"/>
                </a:solidFill>
                <a:latin typeface="Carlito"/>
                <a:cs typeface="Carlito"/>
              </a:rPr>
              <a:t>to</a:t>
            </a:r>
            <a:r>
              <a:rPr sz="5000" spc="25" dirty="0">
                <a:solidFill>
                  <a:srgbClr val="E9695F"/>
                </a:solidFill>
                <a:latin typeface="Carlito"/>
                <a:cs typeface="Carlito"/>
              </a:rPr>
              <a:t> </a:t>
            </a:r>
            <a:r>
              <a:rPr sz="5000" spc="-5" dirty="0">
                <a:solidFill>
                  <a:srgbClr val="E9695F"/>
                </a:solidFill>
                <a:latin typeface="Carlito"/>
                <a:cs typeface="Carlito"/>
              </a:rPr>
              <a:t>lungs</a:t>
            </a:r>
            <a:endParaRPr sz="5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500" dirty="0">
              <a:latin typeface="Carlito"/>
              <a:cs typeface="Carlito"/>
            </a:endParaRPr>
          </a:p>
          <a:p>
            <a:pPr marL="538480" indent="-513715">
              <a:lnSpc>
                <a:spcPct val="100000"/>
              </a:lnSpc>
              <a:buFont typeface="Wingdings"/>
              <a:buChar char=""/>
              <a:tabLst>
                <a:tab pos="538480" algn="l"/>
                <a:tab pos="539115" algn="l"/>
              </a:tabLst>
            </a:pP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Normal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blood 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contains </a:t>
            </a:r>
            <a:r>
              <a:rPr sz="3200" spc="-5" dirty="0">
                <a:latin typeface="Carlito"/>
                <a:cs typeface="Carlito"/>
              </a:rPr>
              <a:t>13 </a:t>
            </a:r>
            <a:r>
              <a:rPr sz="3200" dirty="0">
                <a:latin typeface="Carlito"/>
                <a:cs typeface="Carlito"/>
              </a:rPr>
              <a:t>– </a:t>
            </a:r>
            <a:r>
              <a:rPr sz="3200" spc="-5" dirty="0">
                <a:latin typeface="Carlito"/>
                <a:cs typeface="Carlito"/>
              </a:rPr>
              <a:t>15 </a:t>
            </a:r>
            <a:r>
              <a:rPr sz="3200" dirty="0">
                <a:latin typeface="Carlito"/>
                <a:cs typeface="Carlito"/>
              </a:rPr>
              <a:t>g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Hb per </a:t>
            </a:r>
            <a:r>
              <a:rPr sz="3200" spc="-5" dirty="0">
                <a:latin typeface="Carlito"/>
                <a:cs typeface="Carlito"/>
              </a:rPr>
              <a:t>100 ml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3200" spc="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blood</a:t>
            </a:r>
            <a:endParaRPr sz="3200" dirty="0">
              <a:latin typeface="Carlito"/>
              <a:cs typeface="Carlito"/>
            </a:endParaRPr>
          </a:p>
          <a:p>
            <a:pPr marL="538480" indent="-51371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8480" algn="l"/>
                <a:tab pos="539115" algn="l"/>
              </a:tabLst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One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RBC </a:t>
            </a: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contains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about </a:t>
            </a:r>
            <a:r>
              <a:rPr sz="3200" spc="-5" dirty="0">
                <a:latin typeface="Carlito"/>
                <a:cs typeface="Carlito"/>
              </a:rPr>
              <a:t>250 million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molecules of</a:t>
            </a:r>
            <a:r>
              <a:rPr sz="3200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Hb</a:t>
            </a:r>
            <a:endParaRPr sz="3200" dirty="0">
              <a:latin typeface="Carlito"/>
              <a:cs typeface="Carlito"/>
            </a:endParaRPr>
          </a:p>
          <a:p>
            <a:pPr marL="538480" indent="-51371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38480" algn="l"/>
                <a:tab pos="539115" algn="l"/>
              </a:tabLst>
            </a:pPr>
            <a:r>
              <a:rPr sz="3200" spc="-15" dirty="0">
                <a:solidFill>
                  <a:srgbClr val="FFFFFF"/>
                </a:solidFill>
                <a:latin typeface="Carlito"/>
                <a:cs typeface="Carlito"/>
              </a:rPr>
              <a:t>Each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molecule of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Hb carries </a:t>
            </a:r>
            <a:r>
              <a:rPr sz="3200" spc="-25" dirty="0">
                <a:latin typeface="Carlito"/>
                <a:cs typeface="Carlito"/>
              </a:rPr>
              <a:t>four </a:t>
            </a:r>
            <a:r>
              <a:rPr sz="3200" dirty="0">
                <a:latin typeface="Carlito"/>
                <a:cs typeface="Carlito"/>
              </a:rPr>
              <a:t>molecules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3200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rlito"/>
                <a:cs typeface="Carlito"/>
              </a:rPr>
              <a:t>oxygen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4490" y="0"/>
            <a:ext cx="48393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White </a:t>
            </a:r>
            <a:r>
              <a:rPr spc="-5" dirty="0"/>
              <a:t>blood</a:t>
            </a:r>
            <a:r>
              <a:rPr spc="-65" dirty="0"/>
              <a:t> </a:t>
            </a:r>
            <a:r>
              <a:rPr spc="-5" dirty="0"/>
              <a:t>cells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973823" y="1324355"/>
            <a:ext cx="5078095" cy="4777740"/>
            <a:chOff x="6973823" y="1324355"/>
            <a:chExt cx="5078095" cy="4777740"/>
          </a:xfrm>
        </p:grpSpPr>
        <p:sp>
          <p:nvSpPr>
            <p:cNvPr id="4" name="object 4"/>
            <p:cNvSpPr/>
            <p:nvPr/>
          </p:nvSpPr>
          <p:spPr>
            <a:xfrm>
              <a:off x="6973823" y="1324355"/>
              <a:ext cx="5077967" cy="4777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65847" y="1516380"/>
              <a:ext cx="4693920" cy="43936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023066"/>
              </p:ext>
            </p:extLst>
          </p:nvPr>
        </p:nvGraphicFramePr>
        <p:xfrm>
          <a:off x="327139" y="1434338"/>
          <a:ext cx="6463030" cy="27233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5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7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800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Colour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178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Bef>
                          <a:spcPts val="1985"/>
                        </a:spcBef>
                      </a:pPr>
                      <a:r>
                        <a:rPr sz="2400" spc="-5" dirty="0">
                          <a:latin typeface="Carlito"/>
                          <a:cs typeface="Carlito"/>
                        </a:rPr>
                        <a:t>Colourless 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24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translucent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2520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79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800" spc="-1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Count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178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1985"/>
                        </a:spcBef>
                      </a:pPr>
                      <a:r>
                        <a:rPr sz="2400" spc="-5" dirty="0">
                          <a:latin typeface="Carlito"/>
                          <a:cs typeface="Carlito"/>
                        </a:rPr>
                        <a:t>5000 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–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10000</a:t>
                      </a:r>
                      <a:r>
                        <a:rPr sz="24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WBCs/</a:t>
                      </a:r>
                      <a:r>
                        <a:rPr lang="en-US" sz="2400" dirty="0">
                          <a:latin typeface="Carlito"/>
                          <a:cs typeface="Carlito"/>
                        </a:rPr>
                        <a:t>100ml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252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800" spc="-2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Life</a:t>
                      </a:r>
                      <a:r>
                        <a:rPr sz="2800" spc="-3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span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1985"/>
                        </a:spcBef>
                      </a:pPr>
                      <a:r>
                        <a:rPr sz="2400" spc="-5" dirty="0">
                          <a:latin typeface="Carlito"/>
                          <a:cs typeface="Carlito"/>
                        </a:rPr>
                        <a:t>10 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–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13</a:t>
                      </a:r>
                      <a:r>
                        <a:rPr sz="24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20" dirty="0">
                          <a:latin typeface="Carlito"/>
                          <a:cs typeface="Carlito"/>
                        </a:rPr>
                        <a:t>days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252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9998" y="0"/>
            <a:ext cx="35725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Leucopoiesis</a:t>
            </a:r>
          </a:p>
        </p:txBody>
      </p:sp>
      <p:sp>
        <p:nvSpPr>
          <p:cNvPr id="3" name="object 3"/>
          <p:cNvSpPr/>
          <p:nvPr/>
        </p:nvSpPr>
        <p:spPr>
          <a:xfrm>
            <a:off x="545591" y="979932"/>
            <a:ext cx="11277600" cy="1173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4514" y="1129029"/>
            <a:ext cx="10457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/>
                <a:cs typeface="Times New Roman"/>
              </a:rPr>
              <a:t>The production of WBCs is known as</a:t>
            </a:r>
            <a:r>
              <a:rPr sz="4000" spc="-6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leucopoiesis.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32660" y="4203191"/>
            <a:ext cx="7726680" cy="1870075"/>
          </a:xfrm>
          <a:custGeom>
            <a:avLst/>
            <a:gdLst/>
            <a:ahLst/>
            <a:cxnLst/>
            <a:rect l="l" t="t" r="r" b="b"/>
            <a:pathLst>
              <a:path w="7726680" h="1870075">
                <a:moveTo>
                  <a:pt x="7415021" y="0"/>
                </a:moveTo>
                <a:lnTo>
                  <a:pt x="311657" y="0"/>
                </a:lnTo>
                <a:lnTo>
                  <a:pt x="265612" y="3380"/>
                </a:lnTo>
                <a:lnTo>
                  <a:pt x="221661" y="13198"/>
                </a:lnTo>
                <a:lnTo>
                  <a:pt x="180287" y="28972"/>
                </a:lnTo>
                <a:lnTo>
                  <a:pt x="141974" y="50219"/>
                </a:lnTo>
                <a:lnTo>
                  <a:pt x="107203" y="76457"/>
                </a:lnTo>
                <a:lnTo>
                  <a:pt x="76457" y="107203"/>
                </a:lnTo>
                <a:lnTo>
                  <a:pt x="50219" y="141974"/>
                </a:lnTo>
                <a:lnTo>
                  <a:pt x="28972" y="180287"/>
                </a:lnTo>
                <a:lnTo>
                  <a:pt x="13198" y="221661"/>
                </a:lnTo>
                <a:lnTo>
                  <a:pt x="3380" y="265612"/>
                </a:lnTo>
                <a:lnTo>
                  <a:pt x="0" y="311657"/>
                </a:lnTo>
                <a:lnTo>
                  <a:pt x="0" y="1558289"/>
                </a:lnTo>
                <a:lnTo>
                  <a:pt x="3380" y="1604344"/>
                </a:lnTo>
                <a:lnTo>
                  <a:pt x="13198" y="1648300"/>
                </a:lnTo>
                <a:lnTo>
                  <a:pt x="28972" y="1689676"/>
                </a:lnTo>
                <a:lnTo>
                  <a:pt x="50219" y="1727990"/>
                </a:lnTo>
                <a:lnTo>
                  <a:pt x="76457" y="1762760"/>
                </a:lnTo>
                <a:lnTo>
                  <a:pt x="107203" y="1793503"/>
                </a:lnTo>
                <a:lnTo>
                  <a:pt x="141974" y="1819737"/>
                </a:lnTo>
                <a:lnTo>
                  <a:pt x="180287" y="1840981"/>
                </a:lnTo>
                <a:lnTo>
                  <a:pt x="221661" y="1856752"/>
                </a:lnTo>
                <a:lnTo>
                  <a:pt x="265612" y="1866568"/>
                </a:lnTo>
                <a:lnTo>
                  <a:pt x="311657" y="1869947"/>
                </a:lnTo>
                <a:lnTo>
                  <a:pt x="7415021" y="1869947"/>
                </a:lnTo>
                <a:lnTo>
                  <a:pt x="7461067" y="1866568"/>
                </a:lnTo>
                <a:lnTo>
                  <a:pt x="7505018" y="1856752"/>
                </a:lnTo>
                <a:lnTo>
                  <a:pt x="7546392" y="1840981"/>
                </a:lnTo>
                <a:lnTo>
                  <a:pt x="7584705" y="1819737"/>
                </a:lnTo>
                <a:lnTo>
                  <a:pt x="7619476" y="1793503"/>
                </a:lnTo>
                <a:lnTo>
                  <a:pt x="7650222" y="1762760"/>
                </a:lnTo>
                <a:lnTo>
                  <a:pt x="7676460" y="1727990"/>
                </a:lnTo>
                <a:lnTo>
                  <a:pt x="7697707" y="1689676"/>
                </a:lnTo>
                <a:lnTo>
                  <a:pt x="7713481" y="1648300"/>
                </a:lnTo>
                <a:lnTo>
                  <a:pt x="7723299" y="1604344"/>
                </a:lnTo>
                <a:lnTo>
                  <a:pt x="7726680" y="1558289"/>
                </a:lnTo>
                <a:lnTo>
                  <a:pt x="7726680" y="311657"/>
                </a:lnTo>
                <a:lnTo>
                  <a:pt x="7723299" y="265612"/>
                </a:lnTo>
                <a:lnTo>
                  <a:pt x="7713481" y="221661"/>
                </a:lnTo>
                <a:lnTo>
                  <a:pt x="7697707" y="180287"/>
                </a:lnTo>
                <a:lnTo>
                  <a:pt x="7676460" y="141974"/>
                </a:lnTo>
                <a:lnTo>
                  <a:pt x="7650222" y="107203"/>
                </a:lnTo>
                <a:lnTo>
                  <a:pt x="7619476" y="76457"/>
                </a:lnTo>
                <a:lnTo>
                  <a:pt x="7584705" y="50219"/>
                </a:lnTo>
                <a:lnTo>
                  <a:pt x="7546392" y="28972"/>
                </a:lnTo>
                <a:lnTo>
                  <a:pt x="7505018" y="13198"/>
                </a:lnTo>
                <a:lnTo>
                  <a:pt x="7461067" y="3380"/>
                </a:lnTo>
                <a:lnTo>
                  <a:pt x="741502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7257" y="4223130"/>
            <a:ext cx="7353300" cy="171703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525780" indent="-513715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525780" algn="l"/>
                <a:tab pos="526415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Increase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number 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WBCs is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known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as</a:t>
            </a:r>
            <a:r>
              <a:rPr sz="24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leucocytosis</a:t>
            </a:r>
            <a:endParaRPr sz="2400">
              <a:latin typeface="Carlito"/>
              <a:cs typeface="Carlito"/>
            </a:endParaRPr>
          </a:p>
          <a:p>
            <a:pPr marL="525780" indent="-51371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525780" algn="l"/>
                <a:tab pos="526415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Decrease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number 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WBCs is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known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as</a:t>
            </a:r>
            <a:r>
              <a:rPr sz="24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leucopenia</a:t>
            </a:r>
            <a:endParaRPr sz="2400">
              <a:latin typeface="Carlito"/>
              <a:cs typeface="Carlito"/>
            </a:endParaRPr>
          </a:p>
          <a:p>
            <a:pPr marL="525780" marR="5080" indent="-513715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525780" algn="l"/>
                <a:tab pos="526415" algn="l"/>
              </a:tabLst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Pathological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increase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number 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WBCs is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known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leukemia </a:t>
            </a:r>
            <a:r>
              <a:rPr sz="2400" spc="-5" dirty="0">
                <a:latin typeface="Carlito"/>
                <a:cs typeface="Carlito"/>
              </a:rPr>
              <a:t>(blood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cancer)</a:t>
            </a:r>
            <a:endParaRPr sz="2400">
              <a:latin typeface="Carlito"/>
              <a:cs typeface="Carlito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288032" y="2064385"/>
          <a:ext cx="7608570" cy="1682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24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800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Adult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spc="-40" dirty="0">
                          <a:latin typeface="Carlito"/>
                          <a:cs typeface="Carlito"/>
                        </a:rPr>
                        <a:t>Liver,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spleen,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tonsils, bone</a:t>
                      </a:r>
                      <a:r>
                        <a:rPr sz="24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marrow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800" spc="-1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Foetus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spc="-40" dirty="0">
                          <a:latin typeface="Carlito"/>
                          <a:cs typeface="Carlito"/>
                        </a:rPr>
                        <a:t>Liver,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 spleen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1394" y="0"/>
            <a:ext cx="41122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Types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dirty="0"/>
              <a:t>WBCs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69491" y="1435608"/>
            <a:ext cx="9651365" cy="3371215"/>
            <a:chOff x="1269491" y="1435608"/>
            <a:chExt cx="9651365" cy="3371215"/>
          </a:xfrm>
        </p:grpSpPr>
        <p:sp>
          <p:nvSpPr>
            <p:cNvPr id="4" name="object 4"/>
            <p:cNvSpPr/>
            <p:nvPr/>
          </p:nvSpPr>
          <p:spPr>
            <a:xfrm>
              <a:off x="3531869" y="2673858"/>
              <a:ext cx="7378065" cy="2118995"/>
            </a:xfrm>
            <a:custGeom>
              <a:avLst/>
              <a:gdLst/>
              <a:ahLst/>
              <a:cxnLst/>
              <a:rect l="l" t="t" r="r" b="b"/>
              <a:pathLst>
                <a:path w="7378065" h="2118995">
                  <a:moveTo>
                    <a:pt x="6228587" y="1571243"/>
                  </a:moveTo>
                  <a:lnTo>
                    <a:pt x="6228587" y="1811654"/>
                  </a:lnTo>
                  <a:lnTo>
                    <a:pt x="7377557" y="1811654"/>
                  </a:lnTo>
                  <a:lnTo>
                    <a:pt x="7377557" y="2118741"/>
                  </a:lnTo>
                </a:path>
                <a:path w="7378065" h="2118995">
                  <a:moveTo>
                    <a:pt x="6227826" y="1571243"/>
                  </a:moveTo>
                  <a:lnTo>
                    <a:pt x="6227826" y="1811654"/>
                  </a:lnTo>
                  <a:lnTo>
                    <a:pt x="5076444" y="1811654"/>
                  </a:lnTo>
                  <a:lnTo>
                    <a:pt x="5076444" y="2118741"/>
                  </a:lnTo>
                </a:path>
                <a:path w="7378065" h="2118995">
                  <a:moveTo>
                    <a:pt x="2572512" y="0"/>
                  </a:moveTo>
                  <a:lnTo>
                    <a:pt x="2572512" y="293750"/>
                  </a:lnTo>
                  <a:lnTo>
                    <a:pt x="6228587" y="293750"/>
                  </a:lnTo>
                  <a:lnTo>
                    <a:pt x="6228587" y="600837"/>
                  </a:lnTo>
                </a:path>
                <a:path w="7378065" h="2118995">
                  <a:moveTo>
                    <a:pt x="2572130" y="0"/>
                  </a:moveTo>
                  <a:lnTo>
                    <a:pt x="2572130" y="293750"/>
                  </a:lnTo>
                  <a:lnTo>
                    <a:pt x="0" y="293750"/>
                  </a:lnTo>
                  <a:lnTo>
                    <a:pt x="0" y="600837"/>
                  </a:lnTo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0" y="1435608"/>
              <a:ext cx="3061716" cy="13411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0580" y="1450848"/>
              <a:ext cx="2924810" cy="1222375"/>
            </a:xfrm>
            <a:custGeom>
              <a:avLst/>
              <a:gdLst/>
              <a:ahLst/>
              <a:cxnLst/>
              <a:rect l="l" t="t" r="r" b="b"/>
              <a:pathLst>
                <a:path w="2924809" h="1222375">
                  <a:moveTo>
                    <a:pt x="2924555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2924555" y="1222248"/>
                  </a:lnTo>
                  <a:lnTo>
                    <a:pt x="2924555" y="0"/>
                  </a:lnTo>
                  <a:close/>
                </a:path>
              </a:pathLst>
            </a:custGeom>
            <a:solidFill>
              <a:srgbClr val="CE3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31869" y="4245102"/>
              <a:ext cx="2277110" cy="548005"/>
            </a:xfrm>
            <a:custGeom>
              <a:avLst/>
              <a:gdLst/>
              <a:ahLst/>
              <a:cxnLst/>
              <a:rect l="l" t="t" r="r" b="b"/>
              <a:pathLst>
                <a:path w="2277110" h="548004">
                  <a:moveTo>
                    <a:pt x="0" y="0"/>
                  </a:moveTo>
                  <a:lnTo>
                    <a:pt x="0" y="240411"/>
                  </a:lnTo>
                  <a:lnTo>
                    <a:pt x="2276855" y="240411"/>
                  </a:lnTo>
                  <a:lnTo>
                    <a:pt x="2276855" y="547497"/>
                  </a:lnTo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31869" y="4245102"/>
              <a:ext cx="4445" cy="548005"/>
            </a:xfrm>
            <a:custGeom>
              <a:avLst/>
              <a:gdLst/>
              <a:ahLst/>
              <a:cxnLst/>
              <a:rect l="l" t="t" r="r" b="b"/>
              <a:pathLst>
                <a:path w="4445" h="548004">
                  <a:moveTo>
                    <a:pt x="2031" y="-11430"/>
                  </a:moveTo>
                  <a:lnTo>
                    <a:pt x="2031" y="558927"/>
                  </a:lnTo>
                </a:path>
              </a:pathLst>
            </a:custGeom>
            <a:ln w="269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80921" y="4245102"/>
              <a:ext cx="2251075" cy="548005"/>
            </a:xfrm>
            <a:custGeom>
              <a:avLst/>
              <a:gdLst/>
              <a:ahLst/>
              <a:cxnLst/>
              <a:rect l="l" t="t" r="r" b="b"/>
              <a:pathLst>
                <a:path w="2251075" h="548004">
                  <a:moveTo>
                    <a:pt x="2250820" y="0"/>
                  </a:moveTo>
                  <a:lnTo>
                    <a:pt x="2250820" y="240411"/>
                  </a:lnTo>
                  <a:lnTo>
                    <a:pt x="0" y="240411"/>
                  </a:lnTo>
                  <a:lnTo>
                    <a:pt x="0" y="547497"/>
                  </a:lnTo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82310" y="1557654"/>
            <a:ext cx="164401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FFFF"/>
                </a:solidFill>
                <a:latin typeface="Carlito"/>
                <a:cs typeface="Carlito"/>
              </a:rPr>
              <a:t>WBCs</a:t>
            </a:r>
            <a:endParaRPr sz="54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91511" y="3247644"/>
            <a:ext cx="2600325" cy="1087120"/>
            <a:chOff x="2191511" y="3247644"/>
            <a:chExt cx="2600325" cy="1087120"/>
          </a:xfrm>
        </p:grpSpPr>
        <p:sp>
          <p:nvSpPr>
            <p:cNvPr id="12" name="object 12"/>
            <p:cNvSpPr/>
            <p:nvPr/>
          </p:nvSpPr>
          <p:spPr>
            <a:xfrm>
              <a:off x="2191511" y="3247644"/>
              <a:ext cx="2599943" cy="10866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96667" y="3273552"/>
              <a:ext cx="2468880" cy="970915"/>
            </a:xfrm>
            <a:custGeom>
              <a:avLst/>
              <a:gdLst/>
              <a:ahLst/>
              <a:cxnLst/>
              <a:rect l="l" t="t" r="r" b="b"/>
              <a:pathLst>
                <a:path w="2468879" h="970914">
                  <a:moveTo>
                    <a:pt x="2468880" y="0"/>
                  </a:moveTo>
                  <a:lnTo>
                    <a:pt x="0" y="0"/>
                  </a:lnTo>
                  <a:lnTo>
                    <a:pt x="0" y="970788"/>
                  </a:lnTo>
                  <a:lnTo>
                    <a:pt x="2468880" y="970788"/>
                  </a:lnTo>
                  <a:lnTo>
                    <a:pt x="2468880" y="0"/>
                  </a:lnTo>
                  <a:close/>
                </a:path>
              </a:pathLst>
            </a:custGeom>
            <a:solidFill>
              <a:srgbClr val="E05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19248" y="3383026"/>
            <a:ext cx="18243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4000" spc="-9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4000" spc="-5" dirty="0">
                <a:solidFill>
                  <a:srgbClr val="FFFFFF"/>
                </a:solidFill>
                <a:latin typeface="Carlito"/>
                <a:cs typeface="Carlito"/>
              </a:rPr>
              <a:t>anular</a:t>
            </a:r>
            <a:endParaRPr sz="40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5363" y="4776215"/>
            <a:ext cx="2070100" cy="1198245"/>
            <a:chOff x="245363" y="4776215"/>
            <a:chExt cx="2070100" cy="1198245"/>
          </a:xfrm>
        </p:grpSpPr>
        <p:sp>
          <p:nvSpPr>
            <p:cNvPr id="16" name="object 16"/>
            <p:cNvSpPr/>
            <p:nvPr/>
          </p:nvSpPr>
          <p:spPr>
            <a:xfrm>
              <a:off x="245363" y="4776215"/>
              <a:ext cx="2069592" cy="11978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7847" y="4791455"/>
              <a:ext cx="1945005" cy="1080770"/>
            </a:xfrm>
            <a:custGeom>
              <a:avLst/>
              <a:gdLst/>
              <a:ahLst/>
              <a:cxnLst/>
              <a:rect l="l" t="t" r="r" b="b"/>
              <a:pathLst>
                <a:path w="1945005" h="1080770">
                  <a:moveTo>
                    <a:pt x="1944624" y="0"/>
                  </a:moveTo>
                  <a:lnTo>
                    <a:pt x="0" y="0"/>
                  </a:lnTo>
                  <a:lnTo>
                    <a:pt x="0" y="1080516"/>
                  </a:lnTo>
                  <a:lnTo>
                    <a:pt x="1944624" y="1080516"/>
                  </a:lnTo>
                  <a:lnTo>
                    <a:pt x="1944624" y="0"/>
                  </a:lnTo>
                  <a:close/>
                </a:path>
              </a:pathLst>
            </a:custGeom>
            <a:solidFill>
              <a:srgbClr val="E87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4078" y="4870450"/>
            <a:ext cx="1714500" cy="8420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440690" marR="5080" indent="-428625">
              <a:lnSpc>
                <a:spcPts val="3070"/>
              </a:lnSpc>
              <a:spcBef>
                <a:spcPts val="440"/>
              </a:spcBef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Ne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spc="-6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oph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ls 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(62%)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00883" y="4776215"/>
            <a:ext cx="2070100" cy="1198245"/>
            <a:chOff x="2500883" y="4776215"/>
            <a:chExt cx="2070100" cy="1198245"/>
          </a:xfrm>
        </p:grpSpPr>
        <p:sp>
          <p:nvSpPr>
            <p:cNvPr id="20" name="object 20"/>
            <p:cNvSpPr/>
            <p:nvPr/>
          </p:nvSpPr>
          <p:spPr>
            <a:xfrm>
              <a:off x="2500883" y="4776215"/>
              <a:ext cx="2069592" cy="11978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63367" y="4791455"/>
              <a:ext cx="1945005" cy="1080770"/>
            </a:xfrm>
            <a:custGeom>
              <a:avLst/>
              <a:gdLst/>
              <a:ahLst/>
              <a:cxnLst/>
              <a:rect l="l" t="t" r="r" b="b"/>
              <a:pathLst>
                <a:path w="1945004" h="1080770">
                  <a:moveTo>
                    <a:pt x="1944624" y="0"/>
                  </a:moveTo>
                  <a:lnTo>
                    <a:pt x="0" y="0"/>
                  </a:lnTo>
                  <a:lnTo>
                    <a:pt x="0" y="1080516"/>
                  </a:lnTo>
                  <a:lnTo>
                    <a:pt x="1944624" y="1080516"/>
                  </a:lnTo>
                  <a:lnTo>
                    <a:pt x="1944624" y="0"/>
                  </a:lnTo>
                  <a:close/>
                </a:path>
              </a:pathLst>
            </a:custGeom>
            <a:solidFill>
              <a:srgbClr val="E87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781426" y="4870450"/>
            <a:ext cx="1510030" cy="8420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92735" marR="5080" indent="-280670">
              <a:lnSpc>
                <a:spcPts val="3070"/>
              </a:lnSpc>
              <a:spcBef>
                <a:spcPts val="440"/>
              </a:spcBef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Acidop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s  (2.3%)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773167" y="4776215"/>
            <a:ext cx="2070100" cy="1198245"/>
            <a:chOff x="4773167" y="4776215"/>
            <a:chExt cx="2070100" cy="1198245"/>
          </a:xfrm>
        </p:grpSpPr>
        <p:sp>
          <p:nvSpPr>
            <p:cNvPr id="24" name="object 24"/>
            <p:cNvSpPr/>
            <p:nvPr/>
          </p:nvSpPr>
          <p:spPr>
            <a:xfrm>
              <a:off x="4773167" y="4776215"/>
              <a:ext cx="2069591" cy="11978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35651" y="4791455"/>
              <a:ext cx="1945005" cy="1080770"/>
            </a:xfrm>
            <a:custGeom>
              <a:avLst/>
              <a:gdLst/>
              <a:ahLst/>
              <a:cxnLst/>
              <a:rect l="l" t="t" r="r" b="b"/>
              <a:pathLst>
                <a:path w="1945004" h="1080770">
                  <a:moveTo>
                    <a:pt x="1944624" y="0"/>
                  </a:moveTo>
                  <a:lnTo>
                    <a:pt x="0" y="0"/>
                  </a:lnTo>
                  <a:lnTo>
                    <a:pt x="0" y="1080516"/>
                  </a:lnTo>
                  <a:lnTo>
                    <a:pt x="1944624" y="1080516"/>
                  </a:lnTo>
                  <a:lnTo>
                    <a:pt x="1944624" y="0"/>
                  </a:lnTo>
                  <a:close/>
                </a:path>
              </a:pathLst>
            </a:custGeom>
            <a:solidFill>
              <a:srgbClr val="E87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114035" y="4870450"/>
            <a:ext cx="1389380" cy="8420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33045" marR="5080" indent="-220979">
              <a:lnSpc>
                <a:spcPts val="3070"/>
              </a:lnSpc>
              <a:spcBef>
                <a:spcPts val="440"/>
              </a:spcBef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Bas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ph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ls  (0.4%)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499347" y="3247644"/>
            <a:ext cx="2600325" cy="1087120"/>
            <a:chOff x="8499347" y="3247644"/>
            <a:chExt cx="2600325" cy="1087120"/>
          </a:xfrm>
        </p:grpSpPr>
        <p:sp>
          <p:nvSpPr>
            <p:cNvPr id="28" name="object 28"/>
            <p:cNvSpPr/>
            <p:nvPr/>
          </p:nvSpPr>
          <p:spPr>
            <a:xfrm>
              <a:off x="8499347" y="3247644"/>
              <a:ext cx="2599944" cy="10866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525255" y="3273552"/>
              <a:ext cx="2468880" cy="970915"/>
            </a:xfrm>
            <a:custGeom>
              <a:avLst/>
              <a:gdLst/>
              <a:ahLst/>
              <a:cxnLst/>
              <a:rect l="l" t="t" r="r" b="b"/>
              <a:pathLst>
                <a:path w="2468879" h="970914">
                  <a:moveTo>
                    <a:pt x="2468879" y="0"/>
                  </a:moveTo>
                  <a:lnTo>
                    <a:pt x="0" y="0"/>
                  </a:lnTo>
                  <a:lnTo>
                    <a:pt x="0" y="970788"/>
                  </a:lnTo>
                  <a:lnTo>
                    <a:pt x="2468879" y="970788"/>
                  </a:lnTo>
                  <a:lnTo>
                    <a:pt x="2468879" y="0"/>
                  </a:lnTo>
                  <a:close/>
                </a:path>
              </a:pathLst>
            </a:custGeom>
            <a:solidFill>
              <a:srgbClr val="E05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741791" y="3383026"/>
            <a:ext cx="20377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FFFFFF"/>
                </a:solidFill>
                <a:latin typeface="Carlito"/>
                <a:cs typeface="Carlito"/>
              </a:rPr>
              <a:t>Agranular</a:t>
            </a:r>
            <a:endParaRPr sz="40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572756" y="4776215"/>
            <a:ext cx="2071370" cy="1198245"/>
            <a:chOff x="7572756" y="4776215"/>
            <a:chExt cx="2071370" cy="1198245"/>
          </a:xfrm>
        </p:grpSpPr>
        <p:sp>
          <p:nvSpPr>
            <p:cNvPr id="32" name="object 32"/>
            <p:cNvSpPr/>
            <p:nvPr/>
          </p:nvSpPr>
          <p:spPr>
            <a:xfrm>
              <a:off x="7572756" y="4776215"/>
              <a:ext cx="2071116" cy="11978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35240" y="4791455"/>
              <a:ext cx="1946275" cy="1080770"/>
            </a:xfrm>
            <a:custGeom>
              <a:avLst/>
              <a:gdLst/>
              <a:ahLst/>
              <a:cxnLst/>
              <a:rect l="l" t="t" r="r" b="b"/>
              <a:pathLst>
                <a:path w="1946275" h="1080770">
                  <a:moveTo>
                    <a:pt x="1946148" y="0"/>
                  </a:moveTo>
                  <a:lnTo>
                    <a:pt x="0" y="0"/>
                  </a:lnTo>
                  <a:lnTo>
                    <a:pt x="0" y="1080516"/>
                  </a:lnTo>
                  <a:lnTo>
                    <a:pt x="1946148" y="1080516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E87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655179" y="4870450"/>
            <a:ext cx="1911350" cy="8420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538480" marR="5080" indent="-526415">
              <a:lnSpc>
                <a:spcPts val="3070"/>
              </a:lnSpc>
              <a:spcBef>
                <a:spcPts val="440"/>
              </a:spcBef>
            </a:pPr>
            <a:r>
              <a:rPr sz="2800" spc="-114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ymphoc</a:t>
            </a:r>
            <a:r>
              <a:rPr sz="2800" spc="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sz="2800" spc="-3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es 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(30%)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872471" y="4776215"/>
            <a:ext cx="2072639" cy="1211580"/>
            <a:chOff x="9872471" y="4776215"/>
            <a:chExt cx="2072639" cy="1211580"/>
          </a:xfrm>
        </p:grpSpPr>
        <p:sp>
          <p:nvSpPr>
            <p:cNvPr id="36" name="object 36"/>
            <p:cNvSpPr/>
            <p:nvPr/>
          </p:nvSpPr>
          <p:spPr>
            <a:xfrm>
              <a:off x="9872471" y="4776215"/>
              <a:ext cx="2072639" cy="12115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934955" y="4791455"/>
              <a:ext cx="1948180" cy="1094740"/>
            </a:xfrm>
            <a:custGeom>
              <a:avLst/>
              <a:gdLst/>
              <a:ahLst/>
              <a:cxnLst/>
              <a:rect l="l" t="t" r="r" b="b"/>
              <a:pathLst>
                <a:path w="1948179" h="1094739">
                  <a:moveTo>
                    <a:pt x="1947672" y="0"/>
                  </a:moveTo>
                  <a:lnTo>
                    <a:pt x="0" y="0"/>
                  </a:lnTo>
                  <a:lnTo>
                    <a:pt x="0" y="1094232"/>
                  </a:lnTo>
                  <a:lnTo>
                    <a:pt x="1947672" y="1094232"/>
                  </a:lnTo>
                  <a:lnTo>
                    <a:pt x="1947672" y="0"/>
                  </a:lnTo>
                  <a:close/>
                </a:path>
              </a:pathLst>
            </a:custGeom>
            <a:solidFill>
              <a:srgbClr val="E87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0093579" y="4876241"/>
            <a:ext cx="1634489" cy="84264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marR="5080" indent="-342900">
              <a:lnSpc>
                <a:spcPts val="3070"/>
              </a:lnSpc>
              <a:spcBef>
                <a:spcPts val="440"/>
              </a:spcBef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Mo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oc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sz="2800" spc="-3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es  (5.3%)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901700"/>
            <a:ext cx="12204700" cy="5956300"/>
            <a:chOff x="-6350" y="901700"/>
            <a:chExt cx="12204700" cy="5956300"/>
          </a:xfrm>
        </p:grpSpPr>
        <p:sp>
          <p:nvSpPr>
            <p:cNvPr id="3" name="object 3"/>
            <p:cNvSpPr/>
            <p:nvPr/>
          </p:nvSpPr>
          <p:spPr>
            <a:xfrm>
              <a:off x="2438400" y="908050"/>
              <a:ext cx="7315200" cy="5606415"/>
            </a:xfrm>
            <a:custGeom>
              <a:avLst/>
              <a:gdLst/>
              <a:ahLst/>
              <a:cxnLst/>
              <a:rect l="l" t="t" r="r" b="b"/>
              <a:pathLst>
                <a:path w="7315200" h="5606415">
                  <a:moveTo>
                    <a:pt x="0" y="0"/>
                  </a:moveTo>
                  <a:lnTo>
                    <a:pt x="0" y="5605792"/>
                  </a:lnTo>
                </a:path>
                <a:path w="7315200" h="5606415">
                  <a:moveTo>
                    <a:pt x="2438400" y="0"/>
                  </a:moveTo>
                  <a:lnTo>
                    <a:pt x="2438400" y="5605792"/>
                  </a:lnTo>
                </a:path>
                <a:path w="7315200" h="5606415">
                  <a:moveTo>
                    <a:pt x="4876800" y="0"/>
                  </a:moveTo>
                  <a:lnTo>
                    <a:pt x="4876800" y="5605792"/>
                  </a:lnTo>
                </a:path>
                <a:path w="7315200" h="5606415">
                  <a:moveTo>
                    <a:pt x="7315200" y="0"/>
                  </a:moveTo>
                  <a:lnTo>
                    <a:pt x="7315200" y="56057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52929"/>
              <a:ext cx="12192000" cy="3111500"/>
            </a:xfrm>
            <a:custGeom>
              <a:avLst/>
              <a:gdLst/>
              <a:ahLst/>
              <a:cxnLst/>
              <a:rect l="l" t="t" r="r" b="b"/>
              <a:pathLst>
                <a:path w="12192000" h="3111500">
                  <a:moveTo>
                    <a:pt x="12192000" y="3098800"/>
                  </a:moveTo>
                  <a:lnTo>
                    <a:pt x="0" y="3098800"/>
                  </a:lnTo>
                  <a:lnTo>
                    <a:pt x="0" y="3111500"/>
                  </a:lnTo>
                  <a:lnTo>
                    <a:pt x="12192000" y="3111500"/>
                  </a:lnTo>
                  <a:lnTo>
                    <a:pt x="12192000" y="3098800"/>
                  </a:lnTo>
                  <a:close/>
                </a:path>
                <a:path w="12192000" h="3111500">
                  <a:moveTo>
                    <a:pt x="12192000" y="1549400"/>
                  </a:moveTo>
                  <a:lnTo>
                    <a:pt x="0" y="1549400"/>
                  </a:lnTo>
                  <a:lnTo>
                    <a:pt x="0" y="1562100"/>
                  </a:lnTo>
                  <a:lnTo>
                    <a:pt x="12192000" y="1562100"/>
                  </a:lnTo>
                  <a:lnTo>
                    <a:pt x="12192000" y="1549400"/>
                  </a:lnTo>
                  <a:close/>
                </a:path>
                <a:path w="12192000" h="3111500">
                  <a:moveTo>
                    <a:pt x="12192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08050"/>
              <a:ext cx="12192000" cy="5606415"/>
            </a:xfrm>
            <a:custGeom>
              <a:avLst/>
              <a:gdLst/>
              <a:ahLst/>
              <a:cxnLst/>
              <a:rect l="l" t="t" r="r" b="b"/>
              <a:pathLst>
                <a:path w="12192000" h="5606415">
                  <a:moveTo>
                    <a:pt x="0" y="0"/>
                  </a:moveTo>
                  <a:lnTo>
                    <a:pt x="0" y="5605792"/>
                  </a:lnTo>
                </a:path>
                <a:path w="12192000" h="5606415">
                  <a:moveTo>
                    <a:pt x="12192000" y="0"/>
                  </a:moveTo>
                  <a:lnTo>
                    <a:pt x="12192000" y="56057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908049"/>
              <a:ext cx="12192000" cy="5606415"/>
            </a:xfrm>
            <a:custGeom>
              <a:avLst/>
              <a:gdLst/>
              <a:ahLst/>
              <a:cxnLst/>
              <a:rect l="l" t="t" r="r" b="b"/>
              <a:pathLst>
                <a:path w="12192000" h="5606415">
                  <a:moveTo>
                    <a:pt x="12192000" y="5593092"/>
                  </a:moveTo>
                  <a:lnTo>
                    <a:pt x="0" y="5593092"/>
                  </a:lnTo>
                  <a:lnTo>
                    <a:pt x="0" y="5605792"/>
                  </a:lnTo>
                  <a:lnTo>
                    <a:pt x="12192000" y="5605792"/>
                  </a:lnTo>
                  <a:lnTo>
                    <a:pt x="12192000" y="5593092"/>
                  </a:lnTo>
                  <a:close/>
                </a:path>
                <a:path w="12192000" h="5606415">
                  <a:moveTo>
                    <a:pt x="12192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81069" y="0"/>
            <a:ext cx="42329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00960" algn="l"/>
              </a:tabLst>
            </a:pPr>
            <a:r>
              <a:rPr dirty="0"/>
              <a:t>G</a:t>
            </a:r>
            <a:r>
              <a:rPr spc="-110" dirty="0"/>
              <a:t>r</a:t>
            </a:r>
            <a:r>
              <a:rPr dirty="0"/>
              <a:t>anular	WBCs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6038" y="1138173"/>
            <a:ext cx="705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5" dirty="0">
                <a:solidFill>
                  <a:srgbClr val="006FC0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y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p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81680" y="1138173"/>
            <a:ext cx="6464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93670" algn="l"/>
                <a:tab pos="5054600" algn="l"/>
              </a:tabLst>
            </a:pP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Appearance	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Features	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73030" y="924813"/>
            <a:ext cx="14033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Location  p</a:t>
            </a:r>
            <a:r>
              <a:rPr sz="2800" spc="-60" dirty="0">
                <a:solidFill>
                  <a:srgbClr val="006FC0"/>
                </a:solidFill>
                <a:latin typeface="Carlito"/>
                <a:cs typeface="Carlito"/>
              </a:rPr>
              <a:t>r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odu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ced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161" y="2418664"/>
            <a:ext cx="1478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  <a:latin typeface="Carlito"/>
                <a:cs typeface="Carlito"/>
              </a:rPr>
              <a:t>Neutrophils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6946" y="2019680"/>
            <a:ext cx="1978660" cy="119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11239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800" spc="-5" dirty="0">
                <a:latin typeface="Carlito"/>
                <a:cs typeface="Carlito"/>
              </a:rPr>
              <a:t>Nucleus with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3-4  </a:t>
            </a:r>
            <a:r>
              <a:rPr sz="1800" spc="-5" dirty="0">
                <a:latin typeface="Carlito"/>
                <a:cs typeface="Carlito"/>
              </a:rPr>
              <a:t>lobes</a:t>
            </a:r>
            <a:endParaRPr sz="1800">
              <a:latin typeface="Carlito"/>
              <a:cs typeface="Carlito"/>
            </a:endParaRPr>
          </a:p>
          <a:p>
            <a:pPr marL="297180" marR="508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800" spc="-10" dirty="0">
                <a:latin typeface="Carlito"/>
                <a:cs typeface="Carlito"/>
              </a:rPr>
              <a:t>Stain </a:t>
            </a:r>
            <a:r>
              <a:rPr sz="1800" spc="-5" dirty="0">
                <a:latin typeface="Carlito"/>
                <a:cs typeface="Carlito"/>
              </a:rPr>
              <a:t>with </a:t>
            </a:r>
            <a:r>
              <a:rPr sz="1800" spc="-10" dirty="0">
                <a:latin typeface="Carlito"/>
                <a:cs typeface="Carlito"/>
              </a:rPr>
              <a:t>neutral  dye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(hematoxylin)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60838" y="2452192"/>
            <a:ext cx="14262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rlito"/>
                <a:cs typeface="Carlito"/>
              </a:rPr>
              <a:t>Bone</a:t>
            </a:r>
            <a:r>
              <a:rPr sz="2000" spc="-8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marrow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3105" y="3785996"/>
            <a:ext cx="16116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494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Carlito"/>
                <a:cs typeface="Carlito"/>
              </a:rPr>
              <a:t>Acidophils  (eosinophil</a:t>
            </a:r>
            <a:r>
              <a:rPr sz="2400" spc="-20" dirty="0">
                <a:solidFill>
                  <a:srgbClr val="C00000"/>
                </a:solidFill>
                <a:latin typeface="Carlito"/>
                <a:cs typeface="Carlito"/>
              </a:rPr>
              <a:t>s</a:t>
            </a:r>
            <a:r>
              <a:rPr sz="2400" dirty="0">
                <a:solidFill>
                  <a:srgbClr val="C00000"/>
                </a:solidFill>
                <a:latin typeface="Carlito"/>
                <a:cs typeface="Carlito"/>
              </a:rPr>
              <a:t>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36946" y="3569589"/>
            <a:ext cx="18148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134620">
              <a:lnSpc>
                <a:spcPct val="100000"/>
              </a:lnSpc>
              <a:spcBef>
                <a:spcPts val="100"/>
              </a:spcBef>
              <a:tabLst>
                <a:tab pos="297180" algn="l"/>
                <a:tab pos="297815" algn="l"/>
              </a:tabLst>
            </a:pPr>
            <a:r>
              <a:rPr lang="en-US" spc="-5" dirty="0">
                <a:latin typeface="Carlito"/>
                <a:cs typeface="Carlito"/>
              </a:rPr>
              <a:t>Fight against Virus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60838" y="4002404"/>
            <a:ext cx="1425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rlito"/>
                <a:cs typeface="Carlito"/>
              </a:rPr>
              <a:t>Bone</a:t>
            </a:r>
            <a:r>
              <a:rPr sz="2000" spc="-9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marrow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0369" y="5518505"/>
            <a:ext cx="1196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Carlito"/>
                <a:cs typeface="Carlito"/>
              </a:rPr>
              <a:t>Basophils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36946" y="5119242"/>
            <a:ext cx="2143760" cy="119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435609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800" spc="-5" dirty="0">
                <a:latin typeface="Carlito"/>
                <a:cs typeface="Carlito"/>
              </a:rPr>
              <a:t>Nucleus with  </a:t>
            </a:r>
            <a:r>
              <a:rPr sz="1800" spc="-10" dirty="0">
                <a:latin typeface="Carlito"/>
                <a:cs typeface="Carlito"/>
              </a:rPr>
              <a:t>indistinct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lobes</a:t>
            </a:r>
            <a:endParaRPr sz="1800">
              <a:latin typeface="Carlito"/>
              <a:cs typeface="Carlito"/>
            </a:endParaRPr>
          </a:p>
          <a:p>
            <a:pPr marL="29718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800" spc="-10" dirty="0">
                <a:latin typeface="Carlito"/>
                <a:cs typeface="Carlito"/>
              </a:rPr>
              <a:t>Stain </a:t>
            </a:r>
            <a:r>
              <a:rPr sz="1800" spc="-5" dirty="0">
                <a:latin typeface="Carlito"/>
                <a:cs typeface="Carlito"/>
              </a:rPr>
              <a:t>with basic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dye</a:t>
            </a:r>
            <a:endParaRPr sz="1800">
              <a:latin typeface="Carlito"/>
              <a:cs typeface="Carlito"/>
            </a:endParaRPr>
          </a:p>
          <a:p>
            <a:pPr marL="297180">
              <a:lnSpc>
                <a:spcPct val="100000"/>
              </a:lnSpc>
            </a:pPr>
            <a:r>
              <a:rPr sz="1800" spc="-10" dirty="0">
                <a:latin typeface="Carlito"/>
                <a:cs typeface="Carlito"/>
              </a:rPr>
              <a:t>(methylene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blue)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60838" y="5552033"/>
            <a:ext cx="1425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rlito"/>
                <a:cs typeface="Carlito"/>
              </a:rPr>
              <a:t>Bone</a:t>
            </a:r>
            <a:r>
              <a:rPr sz="2000" spc="-9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marrow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769107" y="1818132"/>
            <a:ext cx="1777364" cy="4745990"/>
            <a:chOff x="2769107" y="1818132"/>
            <a:chExt cx="1777364" cy="4745990"/>
          </a:xfrm>
        </p:grpSpPr>
        <p:sp>
          <p:nvSpPr>
            <p:cNvPr id="24" name="object 24"/>
            <p:cNvSpPr/>
            <p:nvPr/>
          </p:nvSpPr>
          <p:spPr>
            <a:xfrm>
              <a:off x="2769107" y="1818132"/>
              <a:ext cx="1776983" cy="16642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61131" y="2010156"/>
              <a:ext cx="1392936" cy="1280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69107" y="3339084"/>
              <a:ext cx="1776983" cy="16642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61131" y="3531108"/>
              <a:ext cx="1392936" cy="1280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69107" y="4899660"/>
              <a:ext cx="1776983" cy="16642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61131" y="5091684"/>
              <a:ext cx="1392936" cy="12801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F700CCE-9449-A9B5-FD59-6F89B7B5E544}"/>
              </a:ext>
            </a:extLst>
          </p:cNvPr>
          <p:cNvSpPr txBox="1"/>
          <p:nvPr/>
        </p:nvSpPr>
        <p:spPr>
          <a:xfrm>
            <a:off x="7696200" y="2418664"/>
            <a:ext cx="1726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</a:t>
            </a:r>
          </a:p>
          <a:p>
            <a:r>
              <a:rPr lang="en-US" dirty="0"/>
              <a:t>Phagocyte (Bacteria) </a:t>
            </a:r>
            <a:endParaRPr lang="en-IN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D5F1F7-F12B-5C7F-032D-9EED82A2E3F3}"/>
              </a:ext>
            </a:extLst>
          </p:cNvPr>
          <p:cNvSpPr txBox="1"/>
          <p:nvPr/>
        </p:nvSpPr>
        <p:spPr>
          <a:xfrm>
            <a:off x="7924800" y="5334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</a:t>
            </a:r>
          </a:p>
          <a:p>
            <a:r>
              <a:rPr lang="en-US" dirty="0"/>
              <a:t>Fights Allergy</a:t>
            </a:r>
            <a:endParaRPr lang="en-I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552888-978B-CA83-DE68-8B43223EF7B3}"/>
              </a:ext>
            </a:extLst>
          </p:cNvPr>
          <p:cNvSpPr txBox="1"/>
          <p:nvPr/>
        </p:nvSpPr>
        <p:spPr>
          <a:xfrm>
            <a:off x="7696200" y="3853000"/>
            <a:ext cx="153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------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114" y="901700"/>
            <a:ext cx="12204700" cy="5956300"/>
            <a:chOff x="-7114" y="901700"/>
            <a:chExt cx="12204700" cy="5956300"/>
          </a:xfrm>
        </p:grpSpPr>
        <p:sp>
          <p:nvSpPr>
            <p:cNvPr id="3" name="object 3"/>
            <p:cNvSpPr/>
            <p:nvPr/>
          </p:nvSpPr>
          <p:spPr>
            <a:xfrm>
              <a:off x="2437637" y="908050"/>
              <a:ext cx="7315200" cy="5604510"/>
            </a:xfrm>
            <a:custGeom>
              <a:avLst/>
              <a:gdLst/>
              <a:ahLst/>
              <a:cxnLst/>
              <a:rect l="l" t="t" r="r" b="b"/>
              <a:pathLst>
                <a:path w="7315200" h="5604509">
                  <a:moveTo>
                    <a:pt x="0" y="0"/>
                  </a:moveTo>
                  <a:lnTo>
                    <a:pt x="0" y="5604192"/>
                  </a:lnTo>
                </a:path>
                <a:path w="7315200" h="5604509">
                  <a:moveTo>
                    <a:pt x="2438400" y="0"/>
                  </a:moveTo>
                  <a:lnTo>
                    <a:pt x="2438400" y="5604192"/>
                  </a:lnTo>
                </a:path>
                <a:path w="7315200" h="5604509">
                  <a:moveTo>
                    <a:pt x="4876800" y="0"/>
                  </a:moveTo>
                  <a:lnTo>
                    <a:pt x="4876800" y="5604192"/>
                  </a:lnTo>
                </a:path>
                <a:path w="7315200" h="5604509">
                  <a:moveTo>
                    <a:pt x="7315200" y="0"/>
                  </a:moveTo>
                  <a:lnTo>
                    <a:pt x="7315200" y="56041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86584"/>
              <a:ext cx="12192000" cy="2319655"/>
            </a:xfrm>
            <a:custGeom>
              <a:avLst/>
              <a:gdLst/>
              <a:ahLst/>
              <a:cxnLst/>
              <a:rect l="l" t="t" r="r" b="b"/>
              <a:pathLst>
                <a:path w="12192000" h="2319654">
                  <a:moveTo>
                    <a:pt x="12191987" y="2306447"/>
                  </a:moveTo>
                  <a:lnTo>
                    <a:pt x="0" y="2306447"/>
                  </a:lnTo>
                  <a:lnTo>
                    <a:pt x="0" y="2319147"/>
                  </a:lnTo>
                  <a:lnTo>
                    <a:pt x="12191987" y="2319147"/>
                  </a:lnTo>
                  <a:lnTo>
                    <a:pt x="12191987" y="2306447"/>
                  </a:lnTo>
                  <a:close/>
                </a:path>
                <a:path w="12192000" h="2319654">
                  <a:moveTo>
                    <a:pt x="12191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1987" y="12700"/>
                  </a:lnTo>
                  <a:lnTo>
                    <a:pt x="12191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764" y="908050"/>
              <a:ext cx="12192000" cy="5604510"/>
            </a:xfrm>
            <a:custGeom>
              <a:avLst/>
              <a:gdLst/>
              <a:ahLst/>
              <a:cxnLst/>
              <a:rect l="l" t="t" r="r" b="b"/>
              <a:pathLst>
                <a:path w="12192000" h="5604509">
                  <a:moveTo>
                    <a:pt x="0" y="0"/>
                  </a:moveTo>
                  <a:lnTo>
                    <a:pt x="0" y="5604192"/>
                  </a:lnTo>
                </a:path>
                <a:path w="12192000" h="5604509">
                  <a:moveTo>
                    <a:pt x="12192002" y="0"/>
                  </a:moveTo>
                  <a:lnTo>
                    <a:pt x="12192002" y="56041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908049"/>
              <a:ext cx="12192000" cy="5604510"/>
            </a:xfrm>
            <a:custGeom>
              <a:avLst/>
              <a:gdLst/>
              <a:ahLst/>
              <a:cxnLst/>
              <a:rect l="l" t="t" r="r" b="b"/>
              <a:pathLst>
                <a:path w="12192000" h="5604509">
                  <a:moveTo>
                    <a:pt x="12191987" y="5591492"/>
                  </a:moveTo>
                  <a:lnTo>
                    <a:pt x="0" y="5591492"/>
                  </a:lnTo>
                  <a:lnTo>
                    <a:pt x="0" y="5604192"/>
                  </a:lnTo>
                  <a:lnTo>
                    <a:pt x="12191987" y="5604192"/>
                  </a:lnTo>
                  <a:lnTo>
                    <a:pt x="12191987" y="5591492"/>
                  </a:lnTo>
                  <a:close/>
                </a:path>
                <a:path w="12192000" h="5604509">
                  <a:moveTo>
                    <a:pt x="12191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1987" y="12700"/>
                  </a:lnTo>
                  <a:lnTo>
                    <a:pt x="12191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5124" y="1154937"/>
            <a:ext cx="705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5" dirty="0">
                <a:solidFill>
                  <a:srgbClr val="006FC0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y</a:t>
            </a:r>
            <a:r>
              <a:rPr sz="2800" spc="-20" dirty="0">
                <a:solidFill>
                  <a:srgbClr val="006FC0"/>
                </a:solidFill>
                <a:latin typeface="Carlito"/>
                <a:cs typeface="Carlito"/>
              </a:rPr>
              <a:t>p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1045" y="1154937"/>
            <a:ext cx="6464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93670" algn="l"/>
                <a:tab pos="5054600" algn="l"/>
              </a:tabLst>
            </a:pP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Appearance	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Features	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Functions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72521" y="941578"/>
            <a:ext cx="14020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Location  p</a:t>
            </a:r>
            <a:r>
              <a:rPr sz="2800" spc="-65" dirty="0">
                <a:solidFill>
                  <a:srgbClr val="006FC0"/>
                </a:solidFill>
                <a:latin typeface="Carlito"/>
                <a:cs typeface="Carlito"/>
              </a:rPr>
              <a:t>r</a:t>
            </a:r>
            <a:r>
              <a:rPr sz="2800" spc="-10" dirty="0">
                <a:solidFill>
                  <a:srgbClr val="006FC0"/>
                </a:solidFill>
                <a:latin typeface="Carlito"/>
                <a:cs typeface="Carlito"/>
              </a:rPr>
              <a:t>od</a:t>
            </a:r>
            <a:r>
              <a:rPr sz="2800" spc="-15" dirty="0">
                <a:solidFill>
                  <a:srgbClr val="006FC0"/>
                </a:solidFill>
                <a:latin typeface="Carlito"/>
                <a:cs typeface="Carlito"/>
              </a:rPr>
              <a:t>u</a:t>
            </a:r>
            <a:r>
              <a:rPr sz="2800" spc="-5" dirty="0">
                <a:solidFill>
                  <a:srgbClr val="006FC0"/>
                </a:solidFill>
                <a:latin typeface="Carlito"/>
                <a:cs typeface="Carlito"/>
              </a:rPr>
              <a:t>ced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168" y="2831338"/>
            <a:ext cx="1525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C00000"/>
                </a:solidFill>
                <a:latin typeface="Carlito"/>
                <a:cs typeface="Carlito"/>
              </a:rPr>
              <a:t>Lymphocyte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36311" y="2308605"/>
            <a:ext cx="1666239" cy="11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180" marR="113030" indent="-28511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2200" spc="-10" dirty="0">
                <a:latin typeface="Carlito"/>
                <a:cs typeface="Carlito"/>
              </a:rPr>
              <a:t>Smallest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of  WBCs</a:t>
            </a:r>
            <a:endParaRPr sz="2200" dirty="0">
              <a:latin typeface="Carlito"/>
              <a:cs typeface="Carlito"/>
            </a:endParaRPr>
          </a:p>
          <a:p>
            <a:pPr marL="12065" marR="5080">
              <a:lnSpc>
                <a:spcPct val="100000"/>
              </a:lnSpc>
              <a:spcBef>
                <a:spcPts val="600"/>
              </a:spcBef>
              <a:tabLst>
                <a:tab pos="297180" algn="l"/>
                <a:tab pos="297815" algn="l"/>
              </a:tabLst>
            </a:pPr>
            <a:endParaRPr sz="2200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365" y="2648458"/>
            <a:ext cx="13220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Produce  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-25" dirty="0">
                <a:latin typeface="Carlito"/>
                <a:cs typeface="Carlito"/>
              </a:rPr>
              <a:t>n</a:t>
            </a:r>
            <a:r>
              <a:rPr sz="2400" dirty="0">
                <a:latin typeface="Carlito"/>
                <a:cs typeface="Carlito"/>
              </a:rPr>
              <a:t>tib</a:t>
            </a:r>
            <a:r>
              <a:rPr sz="2400" spc="-10" dirty="0">
                <a:latin typeface="Carlito"/>
                <a:cs typeface="Carlito"/>
              </a:rPr>
              <a:t>o</a:t>
            </a:r>
            <a:r>
              <a:rPr sz="2400" spc="-5" dirty="0">
                <a:latin typeface="Carlito"/>
                <a:cs typeface="Carlito"/>
              </a:rPr>
              <a:t>dies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94214" y="2465578"/>
            <a:ext cx="175831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995" marR="5080" indent="-45593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Bone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40" dirty="0">
                <a:latin typeface="Carlito"/>
                <a:cs typeface="Carlito"/>
              </a:rPr>
              <a:t>marrow,  </a:t>
            </a:r>
            <a:r>
              <a:rPr sz="2400" spc="-5" dirty="0">
                <a:latin typeface="Carlito"/>
                <a:cs typeface="Carlito"/>
              </a:rPr>
              <a:t>spleen,  </a:t>
            </a:r>
            <a:r>
              <a:rPr sz="2400" spc="-10" dirty="0">
                <a:latin typeface="Carlito"/>
                <a:cs typeface="Carlito"/>
              </a:rPr>
              <a:t>tonsils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4040" y="5138420"/>
            <a:ext cx="1286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Carlito"/>
                <a:cs typeface="Carlito"/>
              </a:rPr>
              <a:t>Mon</a:t>
            </a:r>
            <a:r>
              <a:rPr sz="2400" spc="-10" dirty="0">
                <a:solidFill>
                  <a:srgbClr val="C00000"/>
                </a:solidFill>
                <a:latin typeface="Carlito"/>
                <a:cs typeface="Carlito"/>
              </a:rPr>
              <a:t>o</a:t>
            </a:r>
            <a:r>
              <a:rPr sz="2400" dirty="0">
                <a:solidFill>
                  <a:srgbClr val="C00000"/>
                </a:solidFill>
                <a:latin typeface="Carlito"/>
                <a:cs typeface="Carlito"/>
              </a:rPr>
              <a:t>c</a:t>
            </a:r>
            <a:r>
              <a:rPr sz="2400" spc="15" dirty="0">
                <a:solidFill>
                  <a:srgbClr val="C00000"/>
                </a:solidFill>
                <a:latin typeface="Carlito"/>
                <a:cs typeface="Carlito"/>
              </a:rPr>
              <a:t>y</a:t>
            </a:r>
            <a:r>
              <a:rPr sz="2400" spc="-25" dirty="0">
                <a:solidFill>
                  <a:srgbClr val="C00000"/>
                </a:solidFill>
                <a:latin typeface="Carlito"/>
                <a:cs typeface="Carlito"/>
              </a:rPr>
              <a:t>t</a:t>
            </a:r>
            <a:r>
              <a:rPr sz="2400" dirty="0">
                <a:solidFill>
                  <a:srgbClr val="C00000"/>
                </a:solidFill>
                <a:latin typeface="Carlito"/>
                <a:cs typeface="Carlito"/>
              </a:rPr>
              <a:t>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36311" y="4706518"/>
            <a:ext cx="2141855" cy="42832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2200" spc="-15" dirty="0">
                <a:latin typeface="Carlito"/>
                <a:cs typeface="Carlito"/>
              </a:rPr>
              <a:t>Largest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WBCs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39608" y="4955540"/>
            <a:ext cx="19881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7695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rlito"/>
                <a:cs typeface="Carlito"/>
              </a:rPr>
              <a:t>-----------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18597" y="5138420"/>
            <a:ext cx="1708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Bone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marrow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837559" y="0"/>
            <a:ext cx="45205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Agranular</a:t>
            </a:r>
            <a:r>
              <a:rPr spc="-55" dirty="0"/>
              <a:t> </a:t>
            </a:r>
            <a:r>
              <a:rPr dirty="0"/>
              <a:t>WBCs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2621279" y="2042160"/>
            <a:ext cx="2063750" cy="4316095"/>
            <a:chOff x="2621279" y="2042160"/>
            <a:chExt cx="2063750" cy="4316095"/>
          </a:xfrm>
        </p:grpSpPr>
        <p:sp>
          <p:nvSpPr>
            <p:cNvPr id="20" name="object 20"/>
            <p:cNvSpPr/>
            <p:nvPr/>
          </p:nvSpPr>
          <p:spPr>
            <a:xfrm>
              <a:off x="2621279" y="2042160"/>
              <a:ext cx="2063495" cy="1982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13303" y="2234184"/>
              <a:ext cx="1679447" cy="1598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21279" y="4375404"/>
              <a:ext cx="2063495" cy="1982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3303" y="4567427"/>
              <a:ext cx="1679447" cy="15986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BBF8-32A4-C041-AFF4-6EF7F672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Ratio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45D43-22C9-47B9-0D2D-1097E8850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39" y="1434338"/>
            <a:ext cx="10798061" cy="307776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500" dirty="0"/>
              <a:t>RBC: WBC: Platelets</a:t>
            </a:r>
          </a:p>
          <a:p>
            <a:pPr algn="ctr"/>
            <a:endParaRPr lang="en-US" sz="2500" dirty="0"/>
          </a:p>
          <a:p>
            <a:pPr algn="ctr"/>
            <a:endParaRPr lang="en-US" sz="2500" dirty="0"/>
          </a:p>
          <a:p>
            <a:pPr algn="ctr"/>
            <a:r>
              <a:rPr lang="en-US" sz="2500" dirty="0"/>
              <a:t>600:1:40</a:t>
            </a:r>
          </a:p>
          <a:p>
            <a:pPr algn="ctr"/>
            <a:endParaRPr lang="en-US" sz="2500" dirty="0"/>
          </a:p>
          <a:p>
            <a:pPr algn="ctr"/>
            <a:endParaRPr lang="en-US" sz="2500" dirty="0"/>
          </a:p>
          <a:p>
            <a:pPr algn="ctr"/>
            <a:r>
              <a:rPr lang="en-US" sz="2500" dirty="0"/>
              <a:t>4.5 Lacs: 8,000: 1.5lacs </a:t>
            </a:r>
          </a:p>
          <a:p>
            <a:pPr algn="ctr"/>
            <a:endParaRPr lang="en-IN" sz="2500" dirty="0"/>
          </a:p>
        </p:txBody>
      </p:sp>
    </p:spTree>
    <p:extLst>
      <p:ext uri="{BB962C8B-B14F-4D97-AF65-F5344CB8AC3E}">
        <p14:creationId xmlns:p14="http://schemas.microsoft.com/office/powerpoint/2010/main" val="3155993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7214" y="0"/>
            <a:ext cx="24161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Platelets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72400" y="1935479"/>
            <a:ext cx="3865245" cy="3549650"/>
            <a:chOff x="7772400" y="1935479"/>
            <a:chExt cx="3865245" cy="3549650"/>
          </a:xfrm>
        </p:grpSpPr>
        <p:sp>
          <p:nvSpPr>
            <p:cNvPr id="4" name="object 4"/>
            <p:cNvSpPr/>
            <p:nvPr/>
          </p:nvSpPr>
          <p:spPr>
            <a:xfrm>
              <a:off x="7772400" y="1935479"/>
              <a:ext cx="3864864" cy="35493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64423" y="2127504"/>
              <a:ext cx="3480816" cy="31653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459738"/>
              </p:ext>
            </p:extLst>
          </p:nvPr>
        </p:nvGraphicFramePr>
        <p:xfrm>
          <a:off x="636231" y="1434338"/>
          <a:ext cx="6463030" cy="27233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5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779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800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Count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178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985"/>
                        </a:spcBef>
                      </a:pPr>
                      <a:r>
                        <a:rPr sz="2400" spc="-5" dirty="0">
                          <a:latin typeface="Carlito"/>
                          <a:cs typeface="Carlito"/>
                        </a:rPr>
                        <a:t>1,50,000 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–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4,00,000</a:t>
                      </a:r>
                      <a:r>
                        <a:rPr sz="24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platelets/</a:t>
                      </a:r>
                      <a:r>
                        <a:rPr lang="en-US" sz="2400" spc="-10" dirty="0">
                          <a:latin typeface="Carlito"/>
                          <a:cs typeface="Carlito"/>
                        </a:rPr>
                        <a:t>100ml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2520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800" spc="-2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Life</a:t>
                      </a:r>
                      <a:r>
                        <a:rPr sz="2800" spc="-3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span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178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985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5 – 9</a:t>
                      </a:r>
                      <a:r>
                        <a:rPr sz="24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20" dirty="0">
                          <a:latin typeface="Carlito"/>
                          <a:cs typeface="Carlito"/>
                        </a:rPr>
                        <a:t>days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52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800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Function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1985"/>
                        </a:spcBef>
                      </a:pPr>
                      <a:r>
                        <a:rPr sz="2400" spc="-5" dirty="0">
                          <a:latin typeface="Carlito"/>
                          <a:cs typeface="Carlito"/>
                        </a:rPr>
                        <a:t>Blood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clotting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252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2417" y="0"/>
            <a:ext cx="44888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Thrombopoiesis</a:t>
            </a:r>
          </a:p>
        </p:txBody>
      </p:sp>
      <p:sp>
        <p:nvSpPr>
          <p:cNvPr id="3" name="object 3"/>
          <p:cNvSpPr/>
          <p:nvPr/>
        </p:nvSpPr>
        <p:spPr>
          <a:xfrm>
            <a:off x="59435" y="1002791"/>
            <a:ext cx="12132564" cy="1173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8358" y="1151890"/>
            <a:ext cx="11436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/>
                <a:cs typeface="Times New Roman"/>
              </a:rPr>
              <a:t>The production of platelets is known as</a:t>
            </a:r>
            <a:r>
              <a:rPr sz="4000" spc="114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thrombopoiesis.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2476" y="2226182"/>
            <a:ext cx="7577455" cy="1554480"/>
          </a:xfrm>
          <a:prstGeom prst="rect">
            <a:avLst/>
          </a:prstGeom>
          <a:solidFill>
            <a:srgbClr val="D9D9D9"/>
          </a:solidFill>
          <a:ln w="127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389255" marR="380365" indent="-1905" algn="ctr">
              <a:lnSpc>
                <a:spcPct val="100000"/>
              </a:lnSpc>
              <a:spcBef>
                <a:spcPts val="165"/>
              </a:spcBef>
            </a:pPr>
            <a:r>
              <a:rPr sz="3200" spc="-10" dirty="0">
                <a:latin typeface="Carlito"/>
                <a:cs typeface="Carlito"/>
              </a:rPr>
              <a:t>Platelets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fragments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20" dirty="0">
                <a:latin typeface="Carlito"/>
                <a:cs typeface="Carlito"/>
              </a:rPr>
              <a:t>large </a:t>
            </a:r>
            <a:r>
              <a:rPr sz="3200" spc="-5" dirty="0">
                <a:latin typeface="Carlito"/>
                <a:cs typeface="Carlito"/>
              </a:rPr>
              <a:t>cells  called </a:t>
            </a:r>
            <a:r>
              <a:rPr sz="3200" spc="-15" dirty="0">
                <a:latin typeface="Carlito"/>
                <a:cs typeface="Carlito"/>
              </a:rPr>
              <a:t>megakaryocytes that </a:t>
            </a:r>
            <a:r>
              <a:rPr sz="3200" spc="-5" dirty="0">
                <a:latin typeface="Carlito"/>
                <a:cs typeface="Carlito"/>
              </a:rPr>
              <a:t>remain </a:t>
            </a:r>
            <a:r>
              <a:rPr sz="3200" dirty="0">
                <a:latin typeface="Carlito"/>
                <a:cs typeface="Carlito"/>
              </a:rPr>
              <a:t>in the  </a:t>
            </a:r>
            <a:r>
              <a:rPr sz="3200" spc="-5" dirty="0">
                <a:latin typeface="Carlito"/>
                <a:cs typeface="Carlito"/>
              </a:rPr>
              <a:t>bone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40" dirty="0">
                <a:latin typeface="Carlito"/>
                <a:cs typeface="Carlito"/>
              </a:rPr>
              <a:t>marrow.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6983" y="4418076"/>
            <a:ext cx="8638540" cy="1590040"/>
          </a:xfrm>
          <a:custGeom>
            <a:avLst/>
            <a:gdLst/>
            <a:ahLst/>
            <a:cxnLst/>
            <a:rect l="l" t="t" r="r" b="b"/>
            <a:pathLst>
              <a:path w="8638540" h="1590039">
                <a:moveTo>
                  <a:pt x="8373110" y="0"/>
                </a:moveTo>
                <a:lnTo>
                  <a:pt x="264922" y="0"/>
                </a:lnTo>
                <a:lnTo>
                  <a:pt x="217304" y="4268"/>
                </a:lnTo>
                <a:lnTo>
                  <a:pt x="172485" y="16575"/>
                </a:lnTo>
                <a:lnTo>
                  <a:pt x="131214" y="36171"/>
                </a:lnTo>
                <a:lnTo>
                  <a:pt x="94239" y="62309"/>
                </a:lnTo>
                <a:lnTo>
                  <a:pt x="62309" y="94239"/>
                </a:lnTo>
                <a:lnTo>
                  <a:pt x="36171" y="131214"/>
                </a:lnTo>
                <a:lnTo>
                  <a:pt x="16575" y="172485"/>
                </a:lnTo>
                <a:lnTo>
                  <a:pt x="4268" y="217304"/>
                </a:lnTo>
                <a:lnTo>
                  <a:pt x="0" y="264922"/>
                </a:lnTo>
                <a:lnTo>
                  <a:pt x="0" y="1324610"/>
                </a:lnTo>
                <a:lnTo>
                  <a:pt x="4268" y="1372231"/>
                </a:lnTo>
                <a:lnTo>
                  <a:pt x="16575" y="1417051"/>
                </a:lnTo>
                <a:lnTo>
                  <a:pt x="36171" y="1458323"/>
                </a:lnTo>
                <a:lnTo>
                  <a:pt x="62309" y="1495297"/>
                </a:lnTo>
                <a:lnTo>
                  <a:pt x="94239" y="1527227"/>
                </a:lnTo>
                <a:lnTo>
                  <a:pt x="131214" y="1553363"/>
                </a:lnTo>
                <a:lnTo>
                  <a:pt x="172485" y="1572958"/>
                </a:lnTo>
                <a:lnTo>
                  <a:pt x="217304" y="1585263"/>
                </a:lnTo>
                <a:lnTo>
                  <a:pt x="264922" y="1589532"/>
                </a:lnTo>
                <a:lnTo>
                  <a:pt x="8373110" y="1589532"/>
                </a:lnTo>
                <a:lnTo>
                  <a:pt x="8420727" y="1585263"/>
                </a:lnTo>
                <a:lnTo>
                  <a:pt x="8465546" y="1572958"/>
                </a:lnTo>
                <a:lnTo>
                  <a:pt x="8506817" y="1553363"/>
                </a:lnTo>
                <a:lnTo>
                  <a:pt x="8543792" y="1527227"/>
                </a:lnTo>
                <a:lnTo>
                  <a:pt x="8575722" y="1495297"/>
                </a:lnTo>
                <a:lnTo>
                  <a:pt x="8601860" y="1458323"/>
                </a:lnTo>
                <a:lnTo>
                  <a:pt x="8621456" y="1417051"/>
                </a:lnTo>
                <a:lnTo>
                  <a:pt x="8633763" y="1372231"/>
                </a:lnTo>
                <a:lnTo>
                  <a:pt x="8638032" y="1324610"/>
                </a:lnTo>
                <a:lnTo>
                  <a:pt x="8638032" y="264922"/>
                </a:lnTo>
                <a:lnTo>
                  <a:pt x="8633763" y="217304"/>
                </a:lnTo>
                <a:lnTo>
                  <a:pt x="8621456" y="172485"/>
                </a:lnTo>
                <a:lnTo>
                  <a:pt x="8601860" y="131214"/>
                </a:lnTo>
                <a:lnTo>
                  <a:pt x="8575722" y="94239"/>
                </a:lnTo>
                <a:lnTo>
                  <a:pt x="8543792" y="62309"/>
                </a:lnTo>
                <a:lnTo>
                  <a:pt x="8506817" y="36171"/>
                </a:lnTo>
                <a:lnTo>
                  <a:pt x="8465546" y="16575"/>
                </a:lnTo>
                <a:lnTo>
                  <a:pt x="8420727" y="4268"/>
                </a:lnTo>
                <a:lnTo>
                  <a:pt x="837311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24633" y="4586985"/>
            <a:ext cx="8204200" cy="106172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300"/>
              </a:spcBef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Increase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number of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platelets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known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as</a:t>
            </a:r>
            <a:r>
              <a:rPr sz="24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thrombocytosis</a:t>
            </a:r>
            <a:endParaRPr sz="2400">
              <a:latin typeface="Carlito"/>
              <a:cs typeface="Carlito"/>
            </a:endParaRPr>
          </a:p>
          <a:p>
            <a:pPr marL="378460" indent="-36576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Decrease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number of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platelets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known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as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thrombocytopenia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01383"/>
            <a:ext cx="12192000" cy="356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84826" y="0"/>
            <a:ext cx="200278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BLOOD</a:t>
            </a:r>
          </a:p>
        </p:txBody>
      </p:sp>
      <p:sp>
        <p:nvSpPr>
          <p:cNvPr id="6" name="object 6"/>
          <p:cNvSpPr/>
          <p:nvPr/>
        </p:nvSpPr>
        <p:spPr>
          <a:xfrm>
            <a:off x="103633" y="1196339"/>
            <a:ext cx="12088366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3994" y="1386331"/>
            <a:ext cx="11160760" cy="1612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89710" marR="5080" indent="-1477645">
              <a:lnSpc>
                <a:spcPct val="100000"/>
              </a:lnSpc>
              <a:spcBef>
                <a:spcPts val="95"/>
              </a:spcBef>
              <a:tabLst>
                <a:tab pos="2397125" algn="l"/>
                <a:tab pos="6157595" algn="l"/>
              </a:tabLst>
            </a:pPr>
            <a:r>
              <a:rPr sz="5200" spc="-5" dirty="0">
                <a:latin typeface="Times New Roman"/>
                <a:cs typeface="Times New Roman"/>
              </a:rPr>
              <a:t>Blood</a:t>
            </a:r>
            <a:r>
              <a:rPr sz="5200" spc="25" dirty="0">
                <a:latin typeface="Times New Roman"/>
                <a:cs typeface="Times New Roman"/>
              </a:rPr>
              <a:t> </a:t>
            </a:r>
            <a:r>
              <a:rPr sz="5200" spc="-5" dirty="0">
                <a:latin typeface="Times New Roman"/>
                <a:cs typeface="Times New Roman"/>
              </a:rPr>
              <a:t>is	a</a:t>
            </a:r>
            <a:r>
              <a:rPr sz="5200" dirty="0">
                <a:latin typeface="Times New Roman"/>
                <a:cs typeface="Times New Roman"/>
              </a:rPr>
              <a:t> special</a:t>
            </a:r>
            <a:r>
              <a:rPr sz="5200" spc="15" dirty="0">
                <a:latin typeface="Times New Roman"/>
                <a:cs typeface="Times New Roman"/>
              </a:rPr>
              <a:t> </a:t>
            </a:r>
            <a:r>
              <a:rPr sz="5200" spc="-5" dirty="0">
                <a:latin typeface="Times New Roman"/>
                <a:cs typeface="Times New Roman"/>
              </a:rPr>
              <a:t>type	</a:t>
            </a:r>
            <a:r>
              <a:rPr sz="5200" spc="5" dirty="0">
                <a:latin typeface="Times New Roman"/>
                <a:cs typeface="Times New Roman"/>
              </a:rPr>
              <a:t>of </a:t>
            </a:r>
            <a:r>
              <a:rPr sz="5200" spc="-5" dirty="0">
                <a:latin typeface="Times New Roman"/>
                <a:cs typeface="Times New Roman"/>
              </a:rPr>
              <a:t>fluid</a:t>
            </a:r>
            <a:r>
              <a:rPr sz="5200" spc="-40" dirty="0">
                <a:latin typeface="Times New Roman"/>
                <a:cs typeface="Times New Roman"/>
              </a:rPr>
              <a:t> </a:t>
            </a:r>
            <a:r>
              <a:rPr sz="5200" spc="-5" dirty="0">
                <a:latin typeface="Times New Roman"/>
                <a:cs typeface="Times New Roman"/>
              </a:rPr>
              <a:t>connective  tissue </a:t>
            </a:r>
            <a:r>
              <a:rPr lang="en-US" sz="5200" spc="-5" dirty="0">
                <a:latin typeface="Times New Roman"/>
                <a:cs typeface="Times New Roman"/>
              </a:rPr>
              <a:t>derived from mesoderm</a:t>
            </a:r>
            <a:r>
              <a:rPr sz="5200" spc="-5" dirty="0">
                <a:latin typeface="Times New Roman"/>
                <a:cs typeface="Times New Roman"/>
              </a:rPr>
              <a:t>.</a:t>
            </a:r>
            <a:endParaRPr sz="5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1708" y="3590544"/>
            <a:ext cx="10768965" cy="2362200"/>
          </a:xfrm>
          <a:custGeom>
            <a:avLst/>
            <a:gdLst/>
            <a:ahLst/>
            <a:cxnLst/>
            <a:rect l="l" t="t" r="r" b="b"/>
            <a:pathLst>
              <a:path w="10768965" h="2362200">
                <a:moveTo>
                  <a:pt x="10374884" y="0"/>
                </a:moveTo>
                <a:lnTo>
                  <a:pt x="393700" y="0"/>
                </a:lnTo>
                <a:lnTo>
                  <a:pt x="344314" y="3067"/>
                </a:lnTo>
                <a:lnTo>
                  <a:pt x="296760" y="12024"/>
                </a:lnTo>
                <a:lnTo>
                  <a:pt x="251405" y="26501"/>
                </a:lnTo>
                <a:lnTo>
                  <a:pt x="208618" y="46130"/>
                </a:lnTo>
                <a:lnTo>
                  <a:pt x="168769" y="70540"/>
                </a:lnTo>
                <a:lnTo>
                  <a:pt x="132227" y="99364"/>
                </a:lnTo>
                <a:lnTo>
                  <a:pt x="99360" y="132232"/>
                </a:lnTo>
                <a:lnTo>
                  <a:pt x="70537" y="168775"/>
                </a:lnTo>
                <a:lnTo>
                  <a:pt x="46127" y="208624"/>
                </a:lnTo>
                <a:lnTo>
                  <a:pt x="26500" y="251410"/>
                </a:lnTo>
                <a:lnTo>
                  <a:pt x="12023" y="296764"/>
                </a:lnTo>
                <a:lnTo>
                  <a:pt x="3067" y="344317"/>
                </a:lnTo>
                <a:lnTo>
                  <a:pt x="0" y="393699"/>
                </a:lnTo>
                <a:lnTo>
                  <a:pt x="0" y="1968499"/>
                </a:lnTo>
                <a:lnTo>
                  <a:pt x="3067" y="2017885"/>
                </a:lnTo>
                <a:lnTo>
                  <a:pt x="12023" y="2065439"/>
                </a:lnTo>
                <a:lnTo>
                  <a:pt x="26500" y="2110794"/>
                </a:lnTo>
                <a:lnTo>
                  <a:pt x="46127" y="2153581"/>
                </a:lnTo>
                <a:lnTo>
                  <a:pt x="70537" y="2193430"/>
                </a:lnTo>
                <a:lnTo>
                  <a:pt x="99360" y="2229972"/>
                </a:lnTo>
                <a:lnTo>
                  <a:pt x="132227" y="2262839"/>
                </a:lnTo>
                <a:lnTo>
                  <a:pt x="168769" y="2291662"/>
                </a:lnTo>
                <a:lnTo>
                  <a:pt x="208618" y="2316072"/>
                </a:lnTo>
                <a:lnTo>
                  <a:pt x="251405" y="2335699"/>
                </a:lnTo>
                <a:lnTo>
                  <a:pt x="296760" y="2350176"/>
                </a:lnTo>
                <a:lnTo>
                  <a:pt x="344314" y="2359132"/>
                </a:lnTo>
                <a:lnTo>
                  <a:pt x="393700" y="2362199"/>
                </a:lnTo>
                <a:lnTo>
                  <a:pt x="10374884" y="2362199"/>
                </a:lnTo>
                <a:lnTo>
                  <a:pt x="10424266" y="2359132"/>
                </a:lnTo>
                <a:lnTo>
                  <a:pt x="10471819" y="2350176"/>
                </a:lnTo>
                <a:lnTo>
                  <a:pt x="10517173" y="2335699"/>
                </a:lnTo>
                <a:lnTo>
                  <a:pt x="10559959" y="2316072"/>
                </a:lnTo>
                <a:lnTo>
                  <a:pt x="10599808" y="2291662"/>
                </a:lnTo>
                <a:lnTo>
                  <a:pt x="10636351" y="2262839"/>
                </a:lnTo>
                <a:lnTo>
                  <a:pt x="10669219" y="2229972"/>
                </a:lnTo>
                <a:lnTo>
                  <a:pt x="10698043" y="2193430"/>
                </a:lnTo>
                <a:lnTo>
                  <a:pt x="10722453" y="2153581"/>
                </a:lnTo>
                <a:lnTo>
                  <a:pt x="10742082" y="2110794"/>
                </a:lnTo>
                <a:lnTo>
                  <a:pt x="10756559" y="2065439"/>
                </a:lnTo>
                <a:lnTo>
                  <a:pt x="10765516" y="2017885"/>
                </a:lnTo>
                <a:lnTo>
                  <a:pt x="10768584" y="1968499"/>
                </a:lnTo>
                <a:lnTo>
                  <a:pt x="10768584" y="393699"/>
                </a:lnTo>
                <a:lnTo>
                  <a:pt x="10765516" y="344317"/>
                </a:lnTo>
                <a:lnTo>
                  <a:pt x="10756559" y="296764"/>
                </a:lnTo>
                <a:lnTo>
                  <a:pt x="10742082" y="251410"/>
                </a:lnTo>
                <a:lnTo>
                  <a:pt x="10722453" y="208624"/>
                </a:lnTo>
                <a:lnTo>
                  <a:pt x="10698043" y="168775"/>
                </a:lnTo>
                <a:lnTo>
                  <a:pt x="10669219" y="132232"/>
                </a:lnTo>
                <a:lnTo>
                  <a:pt x="10636351" y="99364"/>
                </a:lnTo>
                <a:lnTo>
                  <a:pt x="10599808" y="70540"/>
                </a:lnTo>
                <a:lnTo>
                  <a:pt x="10559959" y="46130"/>
                </a:lnTo>
                <a:lnTo>
                  <a:pt x="10517173" y="26501"/>
                </a:lnTo>
                <a:lnTo>
                  <a:pt x="10471819" y="12024"/>
                </a:lnTo>
                <a:lnTo>
                  <a:pt x="10424266" y="3067"/>
                </a:lnTo>
                <a:lnTo>
                  <a:pt x="1037488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40104" y="3789045"/>
            <a:ext cx="10311130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branch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science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concerned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with the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study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of blood, 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blood-forming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tissues,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and the </a:t>
            </a:r>
            <a:r>
              <a:rPr sz="3200" spc="-20" dirty="0">
                <a:solidFill>
                  <a:srgbClr val="FFFFFF"/>
                </a:solidFill>
                <a:latin typeface="Carlito"/>
                <a:cs typeface="Carlito"/>
              </a:rPr>
              <a:t>disorders </a:t>
            </a: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associated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with them  is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called</a:t>
            </a:r>
            <a:r>
              <a:rPr sz="32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25" dirty="0">
                <a:latin typeface="Carlito"/>
                <a:cs typeface="Carlito"/>
              </a:rPr>
              <a:t>haematology.</a:t>
            </a:r>
            <a:endParaRPr sz="3200" dirty="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(Gk: </a:t>
            </a:r>
            <a:r>
              <a:rPr sz="2800" i="1" spc="-5" dirty="0">
                <a:solidFill>
                  <a:srgbClr val="C00000"/>
                </a:solidFill>
                <a:latin typeface="Carlito"/>
                <a:cs typeface="Carlito"/>
              </a:rPr>
              <a:t>haeme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2800" spc="-10" dirty="0">
                <a:latin typeface="Carlito"/>
                <a:cs typeface="Carlito"/>
              </a:rPr>
              <a:t>blood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800" i="1" spc="-5" dirty="0">
                <a:solidFill>
                  <a:srgbClr val="C00000"/>
                </a:solidFill>
                <a:latin typeface="Carlito"/>
                <a:cs typeface="Carlito"/>
              </a:rPr>
              <a:t>logos </a:t>
            </a:r>
            <a:r>
              <a:rPr sz="2800" i="1" spc="-5" dirty="0">
                <a:solidFill>
                  <a:srgbClr val="FFFFFF"/>
                </a:solidFill>
                <a:latin typeface="Carlito"/>
                <a:cs typeface="Carlito"/>
              </a:rPr>
              <a:t>-</a:t>
            </a:r>
            <a:r>
              <a:rPr sz="2800" i="1" spc="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study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r>
              <a:rPr lang="en-US" sz="2800" spc="-15" dirty="0">
                <a:solidFill>
                  <a:srgbClr val="FFFFFF"/>
                </a:solidFill>
                <a:latin typeface="Carlito"/>
                <a:cs typeface="Carlito"/>
              </a:rPr>
              <a:t> 7% of Body Weight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/>
              <a:t>Blood</a:t>
            </a:r>
            <a:r>
              <a:rPr spc="-65" dirty="0"/>
              <a:t> </a:t>
            </a:r>
            <a:r>
              <a:rPr spc="-10" dirty="0"/>
              <a:t>clotting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501383"/>
            <a:ext cx="12192000" cy="356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45" y="2337816"/>
            <a:ext cx="12106654" cy="2964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9551" y="2520137"/>
            <a:ext cx="11232515" cy="2313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latin typeface="Times New Roman"/>
                <a:cs typeface="Times New Roman"/>
              </a:rPr>
              <a:t>Blood clotting is the process in which</a:t>
            </a:r>
            <a:r>
              <a:rPr sz="5000" spc="-70" dirty="0">
                <a:latin typeface="Times New Roman"/>
                <a:cs typeface="Times New Roman"/>
              </a:rPr>
              <a:t> </a:t>
            </a:r>
            <a:r>
              <a:rPr sz="5000" dirty="0">
                <a:latin typeface="Times New Roman"/>
                <a:cs typeface="Times New Roman"/>
              </a:rPr>
              <a:t>blood  looses its </a:t>
            </a:r>
            <a:r>
              <a:rPr sz="5000" spc="5" dirty="0">
                <a:latin typeface="Times New Roman"/>
                <a:cs typeface="Times New Roman"/>
              </a:rPr>
              <a:t>fluidity </a:t>
            </a:r>
            <a:r>
              <a:rPr sz="5000" dirty="0">
                <a:latin typeface="Times New Roman"/>
                <a:cs typeface="Times New Roman"/>
              </a:rPr>
              <a:t>and becomes a jelly like  mass few minutes </a:t>
            </a:r>
            <a:r>
              <a:rPr sz="5000" spc="-5" dirty="0">
                <a:latin typeface="Times New Roman"/>
                <a:cs typeface="Times New Roman"/>
              </a:rPr>
              <a:t>after </a:t>
            </a:r>
            <a:r>
              <a:rPr sz="5000" dirty="0">
                <a:latin typeface="Times New Roman"/>
                <a:cs typeface="Times New Roman"/>
              </a:rPr>
              <a:t>it is shed</a:t>
            </a:r>
            <a:r>
              <a:rPr sz="5000" spc="-30" dirty="0">
                <a:latin typeface="Times New Roman"/>
                <a:cs typeface="Times New Roman"/>
              </a:rPr>
              <a:t> </a:t>
            </a:r>
            <a:r>
              <a:rPr sz="5000" dirty="0">
                <a:latin typeface="Times New Roman"/>
                <a:cs typeface="Times New Roman"/>
              </a:rPr>
              <a:t>out.</a:t>
            </a:r>
            <a:endParaRPr sz="5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Anticoagulant</a:t>
            </a:r>
          </a:p>
        </p:txBody>
      </p:sp>
      <p:sp>
        <p:nvSpPr>
          <p:cNvPr id="3" name="object 3"/>
          <p:cNvSpPr/>
          <p:nvPr/>
        </p:nvSpPr>
        <p:spPr>
          <a:xfrm>
            <a:off x="536448" y="929639"/>
            <a:ext cx="11311128" cy="1950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5240" y="1091311"/>
            <a:ext cx="10417810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30680" marR="5080" indent="-1618615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A substance which prevents the coagulation</a:t>
            </a:r>
            <a:r>
              <a:rPr sz="4400" spc="-409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of  blood is called as</a:t>
            </a:r>
            <a:r>
              <a:rPr sz="4400" spc="-6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anticoagulant.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1085" y="2818638"/>
            <a:ext cx="7577455" cy="1122680"/>
          </a:xfrm>
          <a:prstGeom prst="rect">
            <a:avLst/>
          </a:prstGeom>
          <a:solidFill>
            <a:srgbClr val="D9D9D9"/>
          </a:solidFill>
          <a:ln w="12700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2940685" marR="121285" indent="-2810510">
              <a:lnSpc>
                <a:spcPct val="100000"/>
              </a:lnSpc>
              <a:spcBef>
                <a:spcPts val="380"/>
              </a:spcBef>
            </a:pPr>
            <a:r>
              <a:rPr sz="3200" spc="-5" dirty="0">
                <a:latin typeface="Carlito"/>
                <a:cs typeface="Carlito"/>
              </a:rPr>
              <a:t>Heparin </a:t>
            </a:r>
            <a:r>
              <a:rPr sz="3200" dirty="0">
                <a:latin typeface="Carlito"/>
                <a:cs typeface="Carlito"/>
              </a:rPr>
              <a:t>is a </a:t>
            </a:r>
            <a:r>
              <a:rPr sz="3200" spc="-15" dirty="0">
                <a:latin typeface="Carlito"/>
                <a:cs typeface="Carlito"/>
              </a:rPr>
              <a:t>natural </a:t>
            </a:r>
            <a:r>
              <a:rPr sz="3200" spc="-10" dirty="0">
                <a:latin typeface="Carlito"/>
                <a:cs typeface="Carlito"/>
              </a:rPr>
              <a:t>anticoagulant present </a:t>
            </a:r>
            <a:r>
              <a:rPr sz="3200" dirty="0">
                <a:latin typeface="Carlito"/>
                <a:cs typeface="Carlito"/>
              </a:rPr>
              <a:t>in  the</a:t>
            </a:r>
            <a:r>
              <a:rPr sz="3200" spc="-5" dirty="0">
                <a:latin typeface="Carlito"/>
                <a:cs typeface="Carlito"/>
              </a:rPr>
              <a:t> blood.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2411" y="4366259"/>
            <a:ext cx="8647430" cy="1823085"/>
          </a:xfrm>
          <a:custGeom>
            <a:avLst/>
            <a:gdLst/>
            <a:ahLst/>
            <a:cxnLst/>
            <a:rect l="l" t="t" r="r" b="b"/>
            <a:pathLst>
              <a:path w="8647430" h="1823085">
                <a:moveTo>
                  <a:pt x="8343392" y="0"/>
                </a:moveTo>
                <a:lnTo>
                  <a:pt x="303783" y="0"/>
                </a:lnTo>
                <a:lnTo>
                  <a:pt x="254510" y="3976"/>
                </a:lnTo>
                <a:lnTo>
                  <a:pt x="207767" y="15487"/>
                </a:lnTo>
                <a:lnTo>
                  <a:pt x="164181" y="33909"/>
                </a:lnTo>
                <a:lnTo>
                  <a:pt x="124376" y="58615"/>
                </a:lnTo>
                <a:lnTo>
                  <a:pt x="88979" y="88979"/>
                </a:lnTo>
                <a:lnTo>
                  <a:pt x="58615" y="124376"/>
                </a:lnTo>
                <a:lnTo>
                  <a:pt x="33909" y="164181"/>
                </a:lnTo>
                <a:lnTo>
                  <a:pt x="15487" y="207767"/>
                </a:lnTo>
                <a:lnTo>
                  <a:pt x="3976" y="254510"/>
                </a:lnTo>
                <a:lnTo>
                  <a:pt x="0" y="303783"/>
                </a:lnTo>
                <a:lnTo>
                  <a:pt x="0" y="1518920"/>
                </a:lnTo>
                <a:lnTo>
                  <a:pt x="3976" y="1568196"/>
                </a:lnTo>
                <a:lnTo>
                  <a:pt x="15487" y="1614940"/>
                </a:lnTo>
                <a:lnTo>
                  <a:pt x="33909" y="1658528"/>
                </a:lnTo>
                <a:lnTo>
                  <a:pt x="58615" y="1698332"/>
                </a:lnTo>
                <a:lnTo>
                  <a:pt x="88979" y="1733729"/>
                </a:lnTo>
                <a:lnTo>
                  <a:pt x="124376" y="1764092"/>
                </a:lnTo>
                <a:lnTo>
                  <a:pt x="164181" y="1788797"/>
                </a:lnTo>
                <a:lnTo>
                  <a:pt x="207767" y="1807217"/>
                </a:lnTo>
                <a:lnTo>
                  <a:pt x="254510" y="1818728"/>
                </a:lnTo>
                <a:lnTo>
                  <a:pt x="303783" y="1822703"/>
                </a:lnTo>
                <a:lnTo>
                  <a:pt x="8343392" y="1822703"/>
                </a:lnTo>
                <a:lnTo>
                  <a:pt x="8392665" y="1818728"/>
                </a:lnTo>
                <a:lnTo>
                  <a:pt x="8439408" y="1807217"/>
                </a:lnTo>
                <a:lnTo>
                  <a:pt x="8482994" y="1788797"/>
                </a:lnTo>
                <a:lnTo>
                  <a:pt x="8522799" y="1764092"/>
                </a:lnTo>
                <a:lnTo>
                  <a:pt x="8558196" y="1733729"/>
                </a:lnTo>
                <a:lnTo>
                  <a:pt x="8588560" y="1698332"/>
                </a:lnTo>
                <a:lnTo>
                  <a:pt x="8613266" y="1658528"/>
                </a:lnTo>
                <a:lnTo>
                  <a:pt x="8631688" y="1614940"/>
                </a:lnTo>
                <a:lnTo>
                  <a:pt x="8643199" y="1568196"/>
                </a:lnTo>
                <a:lnTo>
                  <a:pt x="8647176" y="1518920"/>
                </a:lnTo>
                <a:lnTo>
                  <a:pt x="8647176" y="303783"/>
                </a:lnTo>
                <a:lnTo>
                  <a:pt x="8643199" y="254510"/>
                </a:lnTo>
                <a:lnTo>
                  <a:pt x="8631688" y="207767"/>
                </a:lnTo>
                <a:lnTo>
                  <a:pt x="8613266" y="164181"/>
                </a:lnTo>
                <a:lnTo>
                  <a:pt x="8588560" y="124376"/>
                </a:lnTo>
                <a:lnTo>
                  <a:pt x="8558196" y="88979"/>
                </a:lnTo>
                <a:lnTo>
                  <a:pt x="8522799" y="58615"/>
                </a:lnTo>
                <a:lnTo>
                  <a:pt x="8482994" y="33909"/>
                </a:lnTo>
                <a:lnTo>
                  <a:pt x="8439408" y="15487"/>
                </a:lnTo>
                <a:lnTo>
                  <a:pt x="8392665" y="3976"/>
                </a:lnTo>
                <a:lnTo>
                  <a:pt x="834339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31238" y="4658995"/>
            <a:ext cx="8154670" cy="119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5080" indent="-36576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If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blood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clots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too 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easily,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result can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2400" b="1" spc="-5" dirty="0">
                <a:latin typeface="Carlito"/>
                <a:cs typeface="Carlito"/>
              </a:rPr>
              <a:t>thrombosis </a:t>
            </a:r>
            <a:r>
              <a:rPr sz="2400" b="1" dirty="0">
                <a:latin typeface="Carlito"/>
                <a:cs typeface="Carlito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clotting 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 an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undamaged blood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 vessel.</a:t>
            </a:r>
            <a:endParaRPr sz="2400">
              <a:latin typeface="Carlito"/>
              <a:cs typeface="Carlito"/>
            </a:endParaRPr>
          </a:p>
          <a:p>
            <a:pPr marL="378460" indent="-36576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77825" algn="l"/>
                <a:tab pos="378460" algn="l"/>
              </a:tabLst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If the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blood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takes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too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long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clot, </a:t>
            </a:r>
            <a:r>
              <a:rPr sz="2400" b="1" spc="-5" dirty="0">
                <a:latin typeface="Carlito"/>
                <a:cs typeface="Carlito"/>
              </a:rPr>
              <a:t>haemorrhage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can</a:t>
            </a:r>
            <a:r>
              <a:rPr sz="24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occur.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DEAC-8443-CC3D-C7BE-50BB9BC9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882" y="-20370"/>
            <a:ext cx="4153917" cy="830997"/>
          </a:xfrm>
        </p:spPr>
        <p:txBody>
          <a:bodyPr/>
          <a:lstStyle/>
          <a:p>
            <a:r>
              <a:rPr lang="en-US" dirty="0"/>
              <a:t>Blood Clotting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F391E-3292-801C-DFBE-B2C6767F5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39" y="1434338"/>
            <a:ext cx="10798061" cy="2769989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Mineral- Calcium (ca)</a:t>
            </a:r>
          </a:p>
          <a:p>
            <a:pPr algn="ctr"/>
            <a:r>
              <a:rPr lang="en-US" sz="3000" dirty="0"/>
              <a:t>Vitamin- Vitamin K</a:t>
            </a:r>
          </a:p>
          <a:p>
            <a:pPr algn="ctr"/>
            <a:r>
              <a:rPr lang="en-US" sz="3000" dirty="0"/>
              <a:t>Protein- Fibrinogen </a:t>
            </a:r>
          </a:p>
          <a:p>
            <a:pPr algn="ctr"/>
            <a:r>
              <a:rPr lang="en-US" sz="3000" dirty="0"/>
              <a:t>Blood Cells- Platelets</a:t>
            </a:r>
            <a:endParaRPr lang="en-IN" sz="3000" dirty="0"/>
          </a:p>
        </p:txBody>
      </p:sp>
    </p:spTree>
    <p:extLst>
      <p:ext uri="{BB962C8B-B14F-4D97-AF65-F5344CB8AC3E}">
        <p14:creationId xmlns:p14="http://schemas.microsoft.com/office/powerpoint/2010/main" val="3118116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30D1-BC45-A9CC-0B61-9B1416C8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-20370"/>
            <a:ext cx="9296399" cy="2492990"/>
          </a:xfrm>
        </p:spPr>
        <p:txBody>
          <a:bodyPr/>
          <a:lstStyle/>
          <a:p>
            <a:r>
              <a:rPr lang="en-US" dirty="0"/>
              <a:t>ABO Blood Group System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AA805-C5D3-DF2C-477A-E5D7054ED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39" y="1447800"/>
            <a:ext cx="11179060" cy="3693319"/>
          </a:xfrm>
        </p:spPr>
        <p:txBody>
          <a:bodyPr>
            <a:normAutofit fontScale="85000" lnSpcReduction="20000"/>
          </a:bodyPr>
          <a:lstStyle/>
          <a:p>
            <a:r>
              <a:rPr lang="en-US" sz="2500" dirty="0"/>
              <a:t>Antigens are found at the outer surface of RBC’s which decides the type of blood group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Antigen A</a:t>
            </a:r>
          </a:p>
          <a:p>
            <a:r>
              <a:rPr lang="en-US" dirty="0"/>
              <a:t>Antigen 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500" dirty="0"/>
              <a:t>Blood Plasma contains antibody for other Example- A antigen (Blood) has B Antibody</a:t>
            </a:r>
          </a:p>
          <a:p>
            <a:endParaRPr lang="en-US" sz="2500" dirty="0"/>
          </a:p>
          <a:p>
            <a:r>
              <a:rPr lang="en-US" sz="2500" dirty="0"/>
              <a:t>Antigen- agglutinogen(Glycoprotein)</a:t>
            </a:r>
          </a:p>
          <a:p>
            <a:r>
              <a:rPr lang="en-US" sz="2500" dirty="0"/>
              <a:t>Antibody- Agglutinins</a:t>
            </a:r>
            <a:endParaRPr lang="en-IN" sz="2500" dirty="0"/>
          </a:p>
        </p:txBody>
      </p:sp>
    </p:spTree>
    <p:extLst>
      <p:ext uri="{BB962C8B-B14F-4D97-AF65-F5344CB8AC3E}">
        <p14:creationId xmlns:p14="http://schemas.microsoft.com/office/powerpoint/2010/main" val="591113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od type - Wikipedia">
            <a:extLst>
              <a:ext uri="{FF2B5EF4-FFF2-40B4-BE49-F238E27FC236}">
                <a16:creationId xmlns:a16="http://schemas.microsoft.com/office/drawing/2014/main" id="{D4607478-3086-798B-683C-2F694C41E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4" descr="Blood type - Wikipedia">
            <a:extLst>
              <a:ext uri="{FF2B5EF4-FFF2-40B4-BE49-F238E27FC236}">
                <a16:creationId xmlns:a16="http://schemas.microsoft.com/office/drawing/2014/main" id="{A9323F0D-594A-3155-07F1-D0D8A57C7F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0" name="Picture 6" descr="Blood type - Wikipedia">
            <a:extLst>
              <a:ext uri="{FF2B5EF4-FFF2-40B4-BE49-F238E27FC236}">
                <a16:creationId xmlns:a16="http://schemas.microsoft.com/office/drawing/2014/main" id="{1E2670E5-1AC6-CCCA-77BF-18C992B21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0"/>
            <a:ext cx="10660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010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D415A2-DAC6-997B-88A2-242DD2A26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0"/>
            <a:ext cx="9994446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99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BC1C3-16EA-8C89-7BA3-8C878B43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Rhesus Factor- Blood Group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B63E7-8A92-9175-817D-8E9D10C50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Karl Landsteiner founded blood groups in humans in 1901 and Rh factor in blood by testing a monkey named Rhesus in 1940.</a:t>
            </a:r>
          </a:p>
          <a:p>
            <a:endParaRPr lang="en-US" dirty="0"/>
          </a:p>
          <a:p>
            <a:r>
              <a:rPr lang="en-US" dirty="0"/>
              <a:t>Rh factor is found in 85% of humans (+) and the remaining 15% don’t have </a:t>
            </a:r>
            <a:r>
              <a:rPr lang="en-US"/>
              <a:t>Rh factor (-)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2127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What blood type is the universal donor » 🔥">
            <a:extLst>
              <a:ext uri="{FF2B5EF4-FFF2-40B4-BE49-F238E27FC236}">
                <a16:creationId xmlns:a16="http://schemas.microsoft.com/office/drawing/2014/main" id="{CAE787E9-1CB2-E2CF-13AE-55FB5E3832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What blood type is the universal donor » 🔥">
            <a:extLst>
              <a:ext uri="{FF2B5EF4-FFF2-40B4-BE49-F238E27FC236}">
                <a16:creationId xmlns:a16="http://schemas.microsoft.com/office/drawing/2014/main" id="{FF08FB57-1F72-A656-A9C9-B70BB718D8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What blood type is the universal donor » 🔥">
            <a:extLst>
              <a:ext uri="{FF2B5EF4-FFF2-40B4-BE49-F238E27FC236}">
                <a16:creationId xmlns:a16="http://schemas.microsoft.com/office/drawing/2014/main" id="{971AA538-A462-3A66-DBE7-C6251611E8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10" descr="What blood type is the universal donor » 🔥">
            <a:extLst>
              <a:ext uri="{FF2B5EF4-FFF2-40B4-BE49-F238E27FC236}">
                <a16:creationId xmlns:a16="http://schemas.microsoft.com/office/drawing/2014/main" id="{DCBAB1AA-144F-1D6F-D3A9-4D98D57858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6AB9FC-3B47-4A21-4E52-5C27FD260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0"/>
            <a:ext cx="708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3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5247" y="0"/>
            <a:ext cx="64604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PROPERTIES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30" dirty="0"/>
              <a:t>BLOOD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6501383"/>
            <a:ext cx="12192000" cy="356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31587"/>
              </p:ext>
            </p:extLst>
          </p:nvPr>
        </p:nvGraphicFramePr>
        <p:xfrm>
          <a:off x="-6346" y="908050"/>
          <a:ext cx="12192635" cy="4792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88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3200" spc="-14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Colour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3200" spc="-5" dirty="0">
                          <a:latin typeface="Carlito"/>
                          <a:cs typeface="Carlito"/>
                        </a:rPr>
                        <a:t>Bright </a:t>
                      </a:r>
                      <a:r>
                        <a:rPr sz="3200" spc="-15" dirty="0">
                          <a:latin typeface="Carlito"/>
                          <a:cs typeface="Carlito"/>
                        </a:rPr>
                        <a:t>red 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3200" spc="-5" dirty="0">
                          <a:latin typeface="Carlito"/>
                          <a:cs typeface="Carlito"/>
                        </a:rPr>
                        <a:t>arteries 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&amp; </a:t>
                      </a:r>
                      <a:r>
                        <a:rPr sz="3200" spc="-5" dirty="0">
                          <a:latin typeface="Carlito"/>
                          <a:cs typeface="Carlito"/>
                        </a:rPr>
                        <a:t>dark </a:t>
                      </a:r>
                      <a:r>
                        <a:rPr sz="3200" spc="-10" dirty="0">
                          <a:latin typeface="Carlito"/>
                          <a:cs typeface="Carlito"/>
                        </a:rPr>
                        <a:t>red 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32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spc="-5" dirty="0">
                          <a:latin typeface="Carlito"/>
                          <a:cs typeface="Carlito"/>
                        </a:rPr>
                        <a:t>veins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8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3200" spc="-14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pH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3200" spc="-10" dirty="0">
                          <a:latin typeface="Carlito"/>
                          <a:cs typeface="Carlito"/>
                        </a:rPr>
                        <a:t>Slightly alkaline </a:t>
                      </a:r>
                      <a:r>
                        <a:rPr sz="3200" spc="-5" dirty="0">
                          <a:latin typeface="Carlito"/>
                          <a:cs typeface="Carlito"/>
                        </a:rPr>
                        <a:t>(pH 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= </a:t>
                      </a:r>
                      <a:r>
                        <a:rPr sz="3200" spc="-5" dirty="0">
                          <a:latin typeface="Carlito"/>
                          <a:cs typeface="Carlito"/>
                        </a:rPr>
                        <a:t>7.35 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–</a:t>
                      </a:r>
                      <a:r>
                        <a:rPr sz="3200" spc="1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spc="-5" dirty="0">
                          <a:latin typeface="Carlito"/>
                          <a:cs typeface="Carlito"/>
                        </a:rPr>
                        <a:t>7.45)</a:t>
                      </a:r>
                      <a:endParaRPr sz="3200" dirty="0">
                        <a:latin typeface="Carlito"/>
                        <a:cs typeface="Carlito"/>
                      </a:endParaRPr>
                    </a:p>
                  </a:txBody>
                  <a:tcPr marL="0" marR="0" marT="130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830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3200" spc="-26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Taste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3200" spc="-5" dirty="0">
                          <a:latin typeface="Carlito"/>
                          <a:cs typeface="Carlito"/>
                        </a:rPr>
                        <a:t>Salty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702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3200" spc="-229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Temperature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3200" spc="-50" dirty="0">
                          <a:latin typeface="Carlito"/>
                          <a:cs typeface="Carlito"/>
                        </a:rPr>
                        <a:t>38</a:t>
                      </a:r>
                      <a:r>
                        <a:rPr sz="3200" spc="-50" dirty="0">
                          <a:latin typeface="Georgia"/>
                          <a:cs typeface="Georgia"/>
                        </a:rPr>
                        <a:t>° 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C </a:t>
                      </a:r>
                      <a:r>
                        <a:rPr sz="3200" spc="-25" dirty="0">
                          <a:latin typeface="Carlito"/>
                          <a:cs typeface="Carlito"/>
                        </a:rPr>
                        <a:t>(100.4</a:t>
                      </a:r>
                      <a:r>
                        <a:rPr sz="3200" spc="-25" dirty="0">
                          <a:latin typeface="Georgia"/>
                          <a:cs typeface="Georgia"/>
                        </a:rPr>
                        <a:t>°</a:t>
                      </a:r>
                      <a:r>
                        <a:rPr sz="3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F)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80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3200" spc="-16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Viscosity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3200" dirty="0">
                          <a:latin typeface="Carlito"/>
                          <a:cs typeface="Carlito"/>
                        </a:rPr>
                        <a:t>3 – 4 </a:t>
                      </a:r>
                      <a:r>
                        <a:rPr sz="3200" spc="-5" dirty="0">
                          <a:latin typeface="Carlito"/>
                          <a:cs typeface="Carlito"/>
                        </a:rPr>
                        <a:t>times </a:t>
                      </a:r>
                      <a:r>
                        <a:rPr sz="3200" spc="-10" dirty="0">
                          <a:latin typeface="Carlito"/>
                          <a:cs typeface="Carlito"/>
                        </a:rPr>
                        <a:t>more </a:t>
                      </a:r>
                      <a:r>
                        <a:rPr sz="3200" spc="-5" dirty="0">
                          <a:latin typeface="Carlito"/>
                          <a:cs typeface="Carlito"/>
                        </a:rPr>
                        <a:t>viscous </a:t>
                      </a:r>
                      <a:r>
                        <a:rPr sz="3200" dirty="0">
                          <a:latin typeface="Carlito"/>
                          <a:cs typeface="Carlito"/>
                        </a:rPr>
                        <a:t>than</a:t>
                      </a:r>
                      <a:r>
                        <a:rPr sz="32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3200" spc="-20" dirty="0">
                          <a:latin typeface="Carlito"/>
                          <a:cs typeface="Carlito"/>
                        </a:rPr>
                        <a:t>water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8791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3200" spc="-17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Volume</a:t>
                      </a:r>
                      <a:endParaRPr sz="3200">
                        <a:latin typeface="Trebuchet MS"/>
                        <a:cs typeface="Trebuchet MS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3200" dirty="0">
                          <a:latin typeface="Carlito"/>
                          <a:cs typeface="Carlito"/>
                        </a:rPr>
                        <a:t>5 – 6</a:t>
                      </a:r>
                      <a:r>
                        <a:rPr sz="3200" spc="-10" dirty="0">
                          <a:latin typeface="Carlito"/>
                          <a:cs typeface="Carlito"/>
                        </a:rPr>
                        <a:t> litre</a:t>
                      </a:r>
                      <a:endParaRPr sz="3200" dirty="0">
                        <a:latin typeface="Carlito"/>
                        <a:cs typeface="Carlito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05582" y="0"/>
            <a:ext cx="71805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COMPOSITION </a:t>
            </a:r>
            <a:r>
              <a:rPr spc="-5" dirty="0"/>
              <a:t>OF</a:t>
            </a:r>
            <a:r>
              <a:rPr spc="-55" dirty="0"/>
              <a:t> </a:t>
            </a:r>
            <a:r>
              <a:rPr spc="-30" dirty="0"/>
              <a:t>BLOOD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1147572"/>
            <a:ext cx="12192000" cy="5710555"/>
            <a:chOff x="0" y="1147572"/>
            <a:chExt cx="12192000" cy="5710555"/>
          </a:xfrm>
        </p:grpSpPr>
        <p:sp>
          <p:nvSpPr>
            <p:cNvPr id="6" name="object 6"/>
            <p:cNvSpPr/>
            <p:nvPr/>
          </p:nvSpPr>
          <p:spPr>
            <a:xfrm>
              <a:off x="0" y="6501383"/>
              <a:ext cx="12192000" cy="3566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3752" y="1147572"/>
              <a:ext cx="3061716" cy="20360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73480" y="1173480"/>
              <a:ext cx="2926080" cy="19110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3752" y="3909060"/>
              <a:ext cx="3061716" cy="20360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73480" y="3934967"/>
              <a:ext cx="2926080" cy="19110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82139" y="3092195"/>
              <a:ext cx="1508760" cy="8016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54979" y="1847088"/>
              <a:ext cx="1075944" cy="38602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10485" y="3172205"/>
            <a:ext cx="1051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rlito"/>
                <a:cs typeface="Carlito"/>
              </a:rPr>
              <a:t>P</a:t>
            </a:r>
            <a:r>
              <a:rPr sz="2800" spc="-20" dirty="0">
                <a:latin typeface="Carlito"/>
                <a:cs typeface="Carlito"/>
              </a:rPr>
              <a:t>l</a:t>
            </a:r>
            <a:r>
              <a:rPr sz="2800" spc="-5" dirty="0">
                <a:latin typeface="Carlito"/>
                <a:cs typeface="Carlito"/>
              </a:rPr>
              <a:t>asma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09116" y="5835396"/>
            <a:ext cx="2653284" cy="801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37842" y="5916269"/>
            <a:ext cx="2199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rlito"/>
                <a:cs typeface="Carlito"/>
              </a:rPr>
              <a:t>Red </a:t>
            </a:r>
            <a:r>
              <a:rPr sz="2800" spc="-5" dirty="0">
                <a:latin typeface="Carlito"/>
                <a:cs typeface="Carlito"/>
              </a:rPr>
              <a:t>blood</a:t>
            </a:r>
            <a:r>
              <a:rPr sz="2800" spc="-2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cells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036052" y="1144523"/>
            <a:ext cx="3068320" cy="4800600"/>
            <a:chOff x="8036052" y="1144523"/>
            <a:chExt cx="3068320" cy="4800600"/>
          </a:xfrm>
        </p:grpSpPr>
        <p:sp>
          <p:nvSpPr>
            <p:cNvPr id="17" name="object 17"/>
            <p:cNvSpPr/>
            <p:nvPr/>
          </p:nvSpPr>
          <p:spPr>
            <a:xfrm>
              <a:off x="8042148" y="1144523"/>
              <a:ext cx="3061716" cy="20360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68056" y="1170432"/>
              <a:ext cx="2926079" cy="19110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42148" y="3909060"/>
              <a:ext cx="3061716" cy="20360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68056" y="3934967"/>
              <a:ext cx="2926079" cy="19110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36052" y="3092195"/>
              <a:ext cx="2977896" cy="8016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265668" y="3172205"/>
            <a:ext cx="2520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rlito"/>
                <a:cs typeface="Carlito"/>
              </a:rPr>
              <a:t>White </a:t>
            </a:r>
            <a:r>
              <a:rPr sz="2800" spc="-10" dirty="0">
                <a:latin typeface="Carlito"/>
                <a:cs typeface="Carlito"/>
              </a:rPr>
              <a:t>blood</a:t>
            </a:r>
            <a:r>
              <a:rPr sz="2800" spc="-1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cells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66988" y="5838444"/>
            <a:ext cx="1719072" cy="8016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895715" y="5918708"/>
            <a:ext cx="1263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rlito"/>
                <a:cs typeface="Carlito"/>
              </a:rPr>
              <a:t>Platelets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034028" y="2124455"/>
            <a:ext cx="4069079" cy="4287520"/>
            <a:chOff x="4034028" y="2124455"/>
            <a:chExt cx="4069079" cy="4287520"/>
          </a:xfrm>
        </p:grpSpPr>
        <p:sp>
          <p:nvSpPr>
            <p:cNvPr id="26" name="object 26"/>
            <p:cNvSpPr/>
            <p:nvPr/>
          </p:nvSpPr>
          <p:spPr>
            <a:xfrm>
              <a:off x="5981700" y="4168139"/>
              <a:ext cx="2068068" cy="9296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62218" y="4195191"/>
              <a:ext cx="1961514" cy="821690"/>
            </a:xfrm>
            <a:custGeom>
              <a:avLst/>
              <a:gdLst/>
              <a:ahLst/>
              <a:cxnLst/>
              <a:rect l="l" t="t" r="r" b="b"/>
              <a:pathLst>
                <a:path w="1961515" h="821689">
                  <a:moveTo>
                    <a:pt x="3429" y="0"/>
                  </a:moveTo>
                  <a:lnTo>
                    <a:pt x="0" y="1904"/>
                  </a:lnTo>
                  <a:lnTo>
                    <a:pt x="780441" y="311685"/>
                  </a:lnTo>
                  <a:lnTo>
                    <a:pt x="917980" y="367306"/>
                  </a:lnTo>
                  <a:lnTo>
                    <a:pt x="988949" y="396620"/>
                  </a:lnTo>
                  <a:lnTo>
                    <a:pt x="1066635" y="429529"/>
                  </a:lnTo>
                  <a:lnTo>
                    <a:pt x="1121437" y="453576"/>
                  </a:lnTo>
                  <a:lnTo>
                    <a:pt x="1159799" y="471532"/>
                  </a:lnTo>
                  <a:lnTo>
                    <a:pt x="1212983" y="500250"/>
                  </a:lnTo>
                  <a:lnTo>
                    <a:pt x="1240695" y="516552"/>
                  </a:lnTo>
                  <a:lnTo>
                    <a:pt x="1277747" y="537844"/>
                  </a:lnTo>
                  <a:lnTo>
                    <a:pt x="1338275" y="569732"/>
                  </a:lnTo>
                  <a:lnTo>
                    <a:pt x="1393453" y="600275"/>
                  </a:lnTo>
                  <a:lnTo>
                    <a:pt x="1443122" y="629238"/>
                  </a:lnTo>
                  <a:lnTo>
                    <a:pt x="1487122" y="656383"/>
                  </a:lnTo>
                  <a:lnTo>
                    <a:pt x="1525294" y="681475"/>
                  </a:lnTo>
                  <a:lnTo>
                    <a:pt x="1557478" y="704276"/>
                  </a:lnTo>
                  <a:lnTo>
                    <a:pt x="1603248" y="742060"/>
                  </a:lnTo>
                  <a:lnTo>
                    <a:pt x="1493774" y="801877"/>
                  </a:lnTo>
                  <a:lnTo>
                    <a:pt x="1961007" y="821689"/>
                  </a:lnTo>
                  <a:lnTo>
                    <a:pt x="1666748" y="417956"/>
                  </a:lnTo>
                  <a:lnTo>
                    <a:pt x="1696847" y="567435"/>
                  </a:lnTo>
                  <a:lnTo>
                    <a:pt x="1673230" y="563529"/>
                  </a:lnTo>
                  <a:lnTo>
                    <a:pt x="1638242" y="549781"/>
                  </a:lnTo>
                  <a:lnTo>
                    <a:pt x="1594523" y="528576"/>
                  </a:lnTo>
                  <a:lnTo>
                    <a:pt x="1544716" y="502300"/>
                  </a:lnTo>
                  <a:lnTo>
                    <a:pt x="1437403" y="444081"/>
                  </a:lnTo>
                  <a:lnTo>
                    <a:pt x="1385181" y="416908"/>
                  </a:lnTo>
                  <a:lnTo>
                    <a:pt x="1337437" y="394207"/>
                  </a:lnTo>
                  <a:lnTo>
                    <a:pt x="1294541" y="375386"/>
                  </a:lnTo>
                  <a:lnTo>
                    <a:pt x="1254138" y="357983"/>
                  </a:lnTo>
                  <a:lnTo>
                    <a:pt x="1214781" y="341440"/>
                  </a:lnTo>
                  <a:lnTo>
                    <a:pt x="1175019" y="325199"/>
                  </a:lnTo>
                  <a:lnTo>
                    <a:pt x="1133407" y="308702"/>
                  </a:lnTo>
                  <a:lnTo>
                    <a:pt x="1088495" y="291391"/>
                  </a:lnTo>
                  <a:lnTo>
                    <a:pt x="1038835" y="272708"/>
                  </a:lnTo>
                  <a:lnTo>
                    <a:pt x="982980" y="252094"/>
                  </a:lnTo>
                  <a:lnTo>
                    <a:pt x="938307" y="236399"/>
                  </a:lnTo>
                  <a:lnTo>
                    <a:pt x="891162" y="220987"/>
                  </a:lnTo>
                  <a:lnTo>
                    <a:pt x="842068" y="205883"/>
                  </a:lnTo>
                  <a:lnTo>
                    <a:pt x="791549" y="191114"/>
                  </a:lnTo>
                  <a:lnTo>
                    <a:pt x="740130" y="176703"/>
                  </a:lnTo>
                  <a:lnTo>
                    <a:pt x="688336" y="162676"/>
                  </a:lnTo>
                  <a:lnTo>
                    <a:pt x="636691" y="149059"/>
                  </a:lnTo>
                  <a:lnTo>
                    <a:pt x="442087" y="99186"/>
                  </a:lnTo>
                  <a:lnTo>
                    <a:pt x="386759" y="85537"/>
                  </a:lnTo>
                  <a:lnTo>
                    <a:pt x="330417" y="72599"/>
                  </a:lnTo>
                  <a:lnTo>
                    <a:pt x="274202" y="60348"/>
                  </a:lnTo>
                  <a:lnTo>
                    <a:pt x="117719" y="27493"/>
                  </a:lnTo>
                  <a:lnTo>
                    <a:pt x="73414" y="17763"/>
                  </a:lnTo>
                  <a:lnTo>
                    <a:pt x="34937" y="8606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929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02608" y="4657344"/>
              <a:ext cx="1964436" cy="51968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29024" y="4684013"/>
              <a:ext cx="1858645" cy="412750"/>
            </a:xfrm>
            <a:custGeom>
              <a:avLst/>
              <a:gdLst/>
              <a:ahLst/>
              <a:cxnLst/>
              <a:rect l="l" t="t" r="r" b="b"/>
              <a:pathLst>
                <a:path w="1858645" h="412750">
                  <a:moveTo>
                    <a:pt x="327405" y="0"/>
                  </a:moveTo>
                  <a:lnTo>
                    <a:pt x="0" y="312800"/>
                  </a:lnTo>
                  <a:lnTo>
                    <a:pt x="412241" y="412242"/>
                  </a:lnTo>
                  <a:lnTo>
                    <a:pt x="326898" y="327152"/>
                  </a:lnTo>
                  <a:lnTo>
                    <a:pt x="350591" y="313544"/>
                  </a:lnTo>
                  <a:lnTo>
                    <a:pt x="421117" y="282598"/>
                  </a:lnTo>
                  <a:lnTo>
                    <a:pt x="467411" y="265818"/>
                  </a:lnTo>
                  <a:lnTo>
                    <a:pt x="520700" y="248541"/>
                  </a:lnTo>
                  <a:lnTo>
                    <a:pt x="580717" y="231046"/>
                  </a:lnTo>
                  <a:lnTo>
                    <a:pt x="647191" y="213613"/>
                  </a:lnTo>
                  <a:lnTo>
                    <a:pt x="683302" y="202588"/>
                  </a:lnTo>
                  <a:lnTo>
                    <a:pt x="734519" y="186751"/>
                  </a:lnTo>
                  <a:lnTo>
                    <a:pt x="798533" y="172372"/>
                  </a:lnTo>
                  <a:lnTo>
                    <a:pt x="850639" y="163168"/>
                  </a:lnTo>
                  <a:lnTo>
                    <a:pt x="924305" y="151256"/>
                  </a:lnTo>
                  <a:lnTo>
                    <a:pt x="999570" y="139879"/>
                  </a:lnTo>
                  <a:lnTo>
                    <a:pt x="1147020" y="118941"/>
                  </a:lnTo>
                  <a:lnTo>
                    <a:pt x="1858137" y="22860"/>
                  </a:lnTo>
                  <a:lnTo>
                    <a:pt x="1855597" y="20193"/>
                  </a:lnTo>
                  <a:lnTo>
                    <a:pt x="1822387" y="20427"/>
                  </a:lnTo>
                  <a:lnTo>
                    <a:pt x="1781518" y="19141"/>
                  </a:lnTo>
                  <a:lnTo>
                    <a:pt x="1734401" y="16777"/>
                  </a:lnTo>
                  <a:lnTo>
                    <a:pt x="1627072" y="10591"/>
                  </a:lnTo>
                  <a:lnTo>
                    <a:pt x="1569686" y="7655"/>
                  </a:lnTo>
                  <a:lnTo>
                    <a:pt x="1511701" y="5416"/>
                  </a:lnTo>
                  <a:lnTo>
                    <a:pt x="1454530" y="4318"/>
                  </a:lnTo>
                  <a:lnTo>
                    <a:pt x="1308433" y="3053"/>
                  </a:lnTo>
                  <a:lnTo>
                    <a:pt x="1256539" y="2859"/>
                  </a:lnTo>
                  <a:lnTo>
                    <a:pt x="1204071" y="3016"/>
                  </a:lnTo>
                  <a:lnTo>
                    <a:pt x="1151645" y="3668"/>
                  </a:lnTo>
                  <a:lnTo>
                    <a:pt x="1099876" y="4959"/>
                  </a:lnTo>
                  <a:lnTo>
                    <a:pt x="1049378" y="7032"/>
                  </a:lnTo>
                  <a:lnTo>
                    <a:pt x="1000768" y="10030"/>
                  </a:lnTo>
                  <a:lnTo>
                    <a:pt x="954659" y="14097"/>
                  </a:lnTo>
                  <a:lnTo>
                    <a:pt x="895186" y="20484"/>
                  </a:lnTo>
                  <a:lnTo>
                    <a:pt x="842989" y="26533"/>
                  </a:lnTo>
                  <a:lnTo>
                    <a:pt x="796028" y="32498"/>
                  </a:lnTo>
                  <a:lnTo>
                    <a:pt x="752264" y="38632"/>
                  </a:lnTo>
                  <a:lnTo>
                    <a:pt x="709658" y="45187"/>
                  </a:lnTo>
                  <a:lnTo>
                    <a:pt x="666169" y="52419"/>
                  </a:lnTo>
                  <a:lnTo>
                    <a:pt x="619760" y="60579"/>
                  </a:lnTo>
                  <a:lnTo>
                    <a:pt x="567050" y="71994"/>
                  </a:lnTo>
                  <a:lnTo>
                    <a:pt x="508731" y="87214"/>
                  </a:lnTo>
                  <a:lnTo>
                    <a:pt x="448866" y="103819"/>
                  </a:lnTo>
                  <a:lnTo>
                    <a:pt x="391518" y="119394"/>
                  </a:lnTo>
                  <a:lnTo>
                    <a:pt x="340750" y="131521"/>
                  </a:lnTo>
                  <a:lnTo>
                    <a:pt x="300626" y="137783"/>
                  </a:lnTo>
                  <a:lnTo>
                    <a:pt x="275209" y="135762"/>
                  </a:lnTo>
                  <a:lnTo>
                    <a:pt x="327405" y="0"/>
                  </a:lnTo>
                  <a:close/>
                </a:path>
              </a:pathLst>
            </a:custGeom>
            <a:solidFill>
              <a:srgbClr val="929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35040" y="2220467"/>
              <a:ext cx="2068067" cy="20421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62218" y="2246502"/>
              <a:ext cx="1960880" cy="1936750"/>
            </a:xfrm>
            <a:custGeom>
              <a:avLst/>
              <a:gdLst/>
              <a:ahLst/>
              <a:cxnLst/>
              <a:rect l="l" t="t" r="r" b="b"/>
              <a:pathLst>
                <a:path w="1960879" h="1936750">
                  <a:moveTo>
                    <a:pt x="1960626" y="0"/>
                  </a:moveTo>
                  <a:lnTo>
                    <a:pt x="1352168" y="181737"/>
                  </a:lnTo>
                  <a:lnTo>
                    <a:pt x="1535557" y="205105"/>
                  </a:lnTo>
                  <a:lnTo>
                    <a:pt x="1523503" y="224828"/>
                  </a:lnTo>
                  <a:lnTo>
                    <a:pt x="1467161" y="281758"/>
                  </a:lnTo>
                  <a:lnTo>
                    <a:pt x="1427044" y="316802"/>
                  </a:lnTo>
                  <a:lnTo>
                    <a:pt x="1381744" y="354790"/>
                  </a:lnTo>
                  <a:lnTo>
                    <a:pt x="1283937" y="435275"/>
                  </a:lnTo>
                  <a:lnTo>
                    <a:pt x="1235601" y="475608"/>
                  </a:lnTo>
                  <a:lnTo>
                    <a:pt x="1190424" y="514561"/>
                  </a:lnTo>
                  <a:lnTo>
                    <a:pt x="1150492" y="551052"/>
                  </a:lnTo>
                  <a:lnTo>
                    <a:pt x="1081765" y="617101"/>
                  </a:lnTo>
                  <a:lnTo>
                    <a:pt x="1049760" y="648366"/>
                  </a:lnTo>
                  <a:lnTo>
                    <a:pt x="1018372" y="679448"/>
                  </a:lnTo>
                  <a:lnTo>
                    <a:pt x="986885" y="711088"/>
                  </a:lnTo>
                  <a:lnTo>
                    <a:pt x="954582" y="744027"/>
                  </a:lnTo>
                  <a:lnTo>
                    <a:pt x="920748" y="779007"/>
                  </a:lnTo>
                  <a:lnTo>
                    <a:pt x="884666" y="816769"/>
                  </a:lnTo>
                  <a:lnTo>
                    <a:pt x="802893" y="903605"/>
                  </a:lnTo>
                  <a:lnTo>
                    <a:pt x="770537" y="938887"/>
                  </a:lnTo>
                  <a:lnTo>
                    <a:pt x="737521" y="976070"/>
                  </a:lnTo>
                  <a:lnTo>
                    <a:pt x="703995" y="1014869"/>
                  </a:lnTo>
                  <a:lnTo>
                    <a:pt x="670108" y="1054994"/>
                  </a:lnTo>
                  <a:lnTo>
                    <a:pt x="636008" y="1096160"/>
                  </a:lnTo>
                  <a:lnTo>
                    <a:pt x="601845" y="1138079"/>
                  </a:lnTo>
                  <a:lnTo>
                    <a:pt x="567769" y="1180465"/>
                  </a:lnTo>
                  <a:lnTo>
                    <a:pt x="500470" y="1265484"/>
                  </a:lnTo>
                  <a:lnTo>
                    <a:pt x="344170" y="1466088"/>
                  </a:lnTo>
                  <a:lnTo>
                    <a:pt x="307609" y="1513620"/>
                  </a:lnTo>
                  <a:lnTo>
                    <a:pt x="271151" y="1562287"/>
                  </a:lnTo>
                  <a:lnTo>
                    <a:pt x="235113" y="1611364"/>
                  </a:lnTo>
                  <a:lnTo>
                    <a:pt x="199813" y="1660129"/>
                  </a:lnTo>
                  <a:lnTo>
                    <a:pt x="132693" y="1753823"/>
                  </a:lnTo>
                  <a:lnTo>
                    <a:pt x="72329" y="1837581"/>
                  </a:lnTo>
                  <a:lnTo>
                    <a:pt x="45473" y="1873925"/>
                  </a:lnTo>
                  <a:lnTo>
                    <a:pt x="21257" y="1905613"/>
                  </a:lnTo>
                  <a:lnTo>
                    <a:pt x="0" y="1931924"/>
                  </a:lnTo>
                  <a:lnTo>
                    <a:pt x="381" y="1936496"/>
                  </a:lnTo>
                  <a:lnTo>
                    <a:pt x="615985" y="1307837"/>
                  </a:lnTo>
                  <a:lnTo>
                    <a:pt x="850851" y="1069644"/>
                  </a:lnTo>
                  <a:lnTo>
                    <a:pt x="942779" y="977585"/>
                  </a:lnTo>
                  <a:lnTo>
                    <a:pt x="1025326" y="896364"/>
                  </a:lnTo>
                  <a:lnTo>
                    <a:pt x="1070876" y="852239"/>
                  </a:lnTo>
                  <a:lnTo>
                    <a:pt x="1106881" y="818077"/>
                  </a:lnTo>
                  <a:lnTo>
                    <a:pt x="1135579" y="791706"/>
                  </a:lnTo>
                  <a:lnTo>
                    <a:pt x="1180006" y="753644"/>
                  </a:lnTo>
                  <a:lnTo>
                    <a:pt x="1247796" y="700650"/>
                  </a:lnTo>
                  <a:lnTo>
                    <a:pt x="1279652" y="675386"/>
                  </a:lnTo>
                  <a:lnTo>
                    <a:pt x="1334276" y="629163"/>
                  </a:lnTo>
                  <a:lnTo>
                    <a:pt x="1386168" y="586536"/>
                  </a:lnTo>
                  <a:lnTo>
                    <a:pt x="1435148" y="547552"/>
                  </a:lnTo>
                  <a:lnTo>
                    <a:pt x="1481035" y="512257"/>
                  </a:lnTo>
                  <a:lnTo>
                    <a:pt x="1523650" y="480694"/>
                  </a:lnTo>
                  <a:lnTo>
                    <a:pt x="1562814" y="452912"/>
                  </a:lnTo>
                  <a:lnTo>
                    <a:pt x="1598346" y="428955"/>
                  </a:lnTo>
                  <a:lnTo>
                    <a:pt x="1657795" y="392699"/>
                  </a:lnTo>
                  <a:lnTo>
                    <a:pt x="1681353" y="380492"/>
                  </a:lnTo>
                  <a:lnTo>
                    <a:pt x="1690115" y="529463"/>
                  </a:lnTo>
                  <a:lnTo>
                    <a:pt x="1960626" y="0"/>
                  </a:lnTo>
                  <a:close/>
                </a:path>
              </a:pathLst>
            </a:custGeom>
            <a:solidFill>
              <a:srgbClr val="929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34028" y="2124455"/>
              <a:ext cx="1830324" cy="135026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14673" y="2151506"/>
              <a:ext cx="1724025" cy="1243965"/>
            </a:xfrm>
            <a:custGeom>
              <a:avLst/>
              <a:gdLst/>
              <a:ahLst/>
              <a:cxnLst/>
              <a:rect l="l" t="t" r="r" b="b"/>
              <a:pathLst>
                <a:path w="1724025" h="1243964">
                  <a:moveTo>
                    <a:pt x="0" y="0"/>
                  </a:moveTo>
                  <a:lnTo>
                    <a:pt x="260985" y="388112"/>
                  </a:lnTo>
                  <a:lnTo>
                    <a:pt x="254762" y="263525"/>
                  </a:lnTo>
                  <a:lnTo>
                    <a:pt x="280015" y="271203"/>
                  </a:lnTo>
                  <a:lnTo>
                    <a:pt x="347179" y="298310"/>
                  </a:lnTo>
                  <a:lnTo>
                    <a:pt x="388524" y="317722"/>
                  </a:lnTo>
                  <a:lnTo>
                    <a:pt x="434667" y="341027"/>
                  </a:lnTo>
                  <a:lnTo>
                    <a:pt x="485326" y="368216"/>
                  </a:lnTo>
                  <a:lnTo>
                    <a:pt x="540217" y="399281"/>
                  </a:lnTo>
                  <a:lnTo>
                    <a:pt x="599059" y="434213"/>
                  </a:lnTo>
                  <a:lnTo>
                    <a:pt x="636559" y="454723"/>
                  </a:lnTo>
                  <a:lnTo>
                    <a:pt x="689885" y="483671"/>
                  </a:lnTo>
                  <a:lnTo>
                    <a:pt x="752525" y="523523"/>
                  </a:lnTo>
                  <a:lnTo>
                    <a:pt x="801666" y="557663"/>
                  </a:lnTo>
                  <a:lnTo>
                    <a:pt x="870330" y="606678"/>
                  </a:lnTo>
                  <a:lnTo>
                    <a:pt x="932419" y="651855"/>
                  </a:lnTo>
                  <a:lnTo>
                    <a:pt x="1051729" y="740050"/>
                  </a:lnTo>
                  <a:lnTo>
                    <a:pt x="1723771" y="1243456"/>
                  </a:lnTo>
                  <a:lnTo>
                    <a:pt x="1723643" y="1239646"/>
                  </a:lnTo>
                  <a:lnTo>
                    <a:pt x="1699812" y="1217271"/>
                  </a:lnTo>
                  <a:lnTo>
                    <a:pt x="1671879" y="1189239"/>
                  </a:lnTo>
                  <a:lnTo>
                    <a:pt x="1640421" y="1156537"/>
                  </a:lnTo>
                  <a:lnTo>
                    <a:pt x="1530641" y="1040266"/>
                  </a:lnTo>
                  <a:lnTo>
                    <a:pt x="1490829" y="998740"/>
                  </a:lnTo>
                  <a:lnTo>
                    <a:pt x="1450366" y="957472"/>
                  </a:lnTo>
                  <a:lnTo>
                    <a:pt x="1409827" y="917447"/>
                  </a:lnTo>
                  <a:lnTo>
                    <a:pt x="1265552" y="777606"/>
                  </a:lnTo>
                  <a:lnTo>
                    <a:pt x="1226937" y="740707"/>
                  </a:lnTo>
                  <a:lnTo>
                    <a:pt x="1187897" y="703898"/>
                  </a:lnTo>
                  <a:lnTo>
                    <a:pt x="1148728" y="667610"/>
                  </a:lnTo>
                  <a:lnTo>
                    <a:pt x="1109727" y="632277"/>
                  </a:lnTo>
                  <a:lnTo>
                    <a:pt x="1071190" y="598329"/>
                  </a:lnTo>
                  <a:lnTo>
                    <a:pt x="1033414" y="566199"/>
                  </a:lnTo>
                  <a:lnTo>
                    <a:pt x="996696" y="536320"/>
                  </a:lnTo>
                  <a:lnTo>
                    <a:pt x="949925" y="499438"/>
                  </a:lnTo>
                  <a:lnTo>
                    <a:pt x="908040" y="466838"/>
                  </a:lnTo>
                  <a:lnTo>
                    <a:pt x="869807" y="437574"/>
                  </a:lnTo>
                  <a:lnTo>
                    <a:pt x="833993" y="410702"/>
                  </a:lnTo>
                  <a:lnTo>
                    <a:pt x="799363" y="385276"/>
                  </a:lnTo>
                  <a:lnTo>
                    <a:pt x="764684" y="360352"/>
                  </a:lnTo>
                  <a:lnTo>
                    <a:pt x="728723" y="334985"/>
                  </a:lnTo>
                  <a:lnTo>
                    <a:pt x="690244" y="308228"/>
                  </a:lnTo>
                  <a:lnTo>
                    <a:pt x="645933" y="279428"/>
                  </a:lnTo>
                  <a:lnTo>
                    <a:pt x="595473" y="249134"/>
                  </a:lnTo>
                  <a:lnTo>
                    <a:pt x="489759" y="188087"/>
                  </a:lnTo>
                  <a:lnTo>
                    <a:pt x="441331" y="159346"/>
                  </a:lnTo>
                  <a:lnTo>
                    <a:pt x="400405" y="133135"/>
                  </a:lnTo>
                  <a:lnTo>
                    <a:pt x="370394" y="110461"/>
                  </a:lnTo>
                  <a:lnTo>
                    <a:pt x="354711" y="92328"/>
                  </a:lnTo>
                  <a:lnTo>
                    <a:pt x="497839" y="398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49140" y="5609844"/>
              <a:ext cx="3086100" cy="80162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777232" y="5691022"/>
            <a:ext cx="2629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rlito"/>
                <a:cs typeface="Carlito"/>
              </a:rPr>
              <a:t>Centrifuged</a:t>
            </a:r>
            <a:r>
              <a:rPr sz="2800" spc="-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blood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01383"/>
            <a:ext cx="12192000" cy="356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370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48200" y="3988308"/>
            <a:ext cx="6010910" cy="555625"/>
            <a:chOff x="4648200" y="3988308"/>
            <a:chExt cx="6010910" cy="555625"/>
          </a:xfrm>
        </p:grpSpPr>
        <p:sp>
          <p:nvSpPr>
            <p:cNvPr id="6" name="object 6"/>
            <p:cNvSpPr/>
            <p:nvPr/>
          </p:nvSpPr>
          <p:spPr>
            <a:xfrm>
              <a:off x="7652766" y="3999738"/>
              <a:ext cx="2994660" cy="532765"/>
            </a:xfrm>
            <a:custGeom>
              <a:avLst/>
              <a:gdLst/>
              <a:ahLst/>
              <a:cxnLst/>
              <a:rect l="l" t="t" r="r" b="b"/>
              <a:pathLst>
                <a:path w="2994659" h="532764">
                  <a:moveTo>
                    <a:pt x="0" y="0"/>
                  </a:moveTo>
                  <a:lnTo>
                    <a:pt x="0" y="272669"/>
                  </a:lnTo>
                  <a:lnTo>
                    <a:pt x="2994659" y="272669"/>
                  </a:lnTo>
                  <a:lnTo>
                    <a:pt x="2994659" y="532511"/>
                  </a:lnTo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52766" y="3999738"/>
              <a:ext cx="1270" cy="532765"/>
            </a:xfrm>
            <a:custGeom>
              <a:avLst/>
              <a:gdLst/>
              <a:ahLst/>
              <a:cxnLst/>
              <a:rect l="l" t="t" r="r" b="b"/>
              <a:pathLst>
                <a:path w="1270" h="532764">
                  <a:moveTo>
                    <a:pt x="380" y="-11430"/>
                  </a:moveTo>
                  <a:lnTo>
                    <a:pt x="380" y="543941"/>
                  </a:lnTo>
                </a:path>
              </a:pathLst>
            </a:custGeom>
            <a:ln w="236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59629" y="3999738"/>
              <a:ext cx="2993390" cy="532765"/>
            </a:xfrm>
            <a:custGeom>
              <a:avLst/>
              <a:gdLst/>
              <a:ahLst/>
              <a:cxnLst/>
              <a:rect l="l" t="t" r="r" b="b"/>
              <a:pathLst>
                <a:path w="2993390" h="532764">
                  <a:moveTo>
                    <a:pt x="2993009" y="0"/>
                  </a:moveTo>
                  <a:lnTo>
                    <a:pt x="2993009" y="272669"/>
                  </a:lnTo>
                  <a:lnTo>
                    <a:pt x="0" y="272669"/>
                  </a:lnTo>
                  <a:lnTo>
                    <a:pt x="0" y="532511"/>
                  </a:lnTo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562100" y="1001267"/>
            <a:ext cx="6103620" cy="1772285"/>
            <a:chOff x="1562100" y="1001267"/>
            <a:chExt cx="6103620" cy="1772285"/>
          </a:xfrm>
        </p:grpSpPr>
        <p:sp>
          <p:nvSpPr>
            <p:cNvPr id="10" name="object 10"/>
            <p:cNvSpPr/>
            <p:nvPr/>
          </p:nvSpPr>
          <p:spPr>
            <a:xfrm>
              <a:off x="1573529" y="2253233"/>
              <a:ext cx="6080760" cy="508634"/>
            </a:xfrm>
            <a:custGeom>
              <a:avLst/>
              <a:gdLst/>
              <a:ahLst/>
              <a:cxnLst/>
              <a:rect l="l" t="t" r="r" b="b"/>
              <a:pathLst>
                <a:path w="6080759" h="508635">
                  <a:moveTo>
                    <a:pt x="2883408" y="0"/>
                  </a:moveTo>
                  <a:lnTo>
                    <a:pt x="2883408" y="248538"/>
                  </a:lnTo>
                  <a:lnTo>
                    <a:pt x="6080252" y="248538"/>
                  </a:lnTo>
                  <a:lnTo>
                    <a:pt x="6080252" y="508380"/>
                  </a:lnTo>
                </a:path>
                <a:path w="6080759" h="508635">
                  <a:moveTo>
                    <a:pt x="2883408" y="0"/>
                  </a:moveTo>
                  <a:lnTo>
                    <a:pt x="2883408" y="248538"/>
                  </a:lnTo>
                  <a:lnTo>
                    <a:pt x="0" y="248538"/>
                  </a:lnTo>
                  <a:lnTo>
                    <a:pt x="0" y="508380"/>
                  </a:lnTo>
                </a:path>
              </a:pathLst>
            </a:custGeom>
            <a:ln w="228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53155" y="1001267"/>
              <a:ext cx="2604516" cy="1354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18688" y="1016507"/>
              <a:ext cx="2473960" cy="1236345"/>
            </a:xfrm>
            <a:custGeom>
              <a:avLst/>
              <a:gdLst/>
              <a:ahLst/>
              <a:cxnLst/>
              <a:rect l="l" t="t" r="r" b="b"/>
              <a:pathLst>
                <a:path w="2473960" h="1236345">
                  <a:moveTo>
                    <a:pt x="2473452" y="0"/>
                  </a:moveTo>
                  <a:lnTo>
                    <a:pt x="0" y="0"/>
                  </a:lnTo>
                  <a:lnTo>
                    <a:pt x="0" y="1235964"/>
                  </a:lnTo>
                  <a:lnTo>
                    <a:pt x="2473452" y="1235964"/>
                  </a:lnTo>
                  <a:lnTo>
                    <a:pt x="2473452" y="0"/>
                  </a:lnTo>
                  <a:close/>
                </a:path>
              </a:pathLst>
            </a:custGeom>
            <a:solidFill>
              <a:srgbClr val="CE3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637026" y="1129665"/>
            <a:ext cx="16402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Blood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230124" y="2735579"/>
            <a:ext cx="2604770" cy="1356360"/>
            <a:chOff x="230124" y="2735579"/>
            <a:chExt cx="2604770" cy="1356360"/>
          </a:xfrm>
        </p:grpSpPr>
        <p:sp>
          <p:nvSpPr>
            <p:cNvPr id="15" name="object 15"/>
            <p:cNvSpPr/>
            <p:nvPr/>
          </p:nvSpPr>
          <p:spPr>
            <a:xfrm>
              <a:off x="230124" y="2735579"/>
              <a:ext cx="2604516" cy="1356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5280" y="2761487"/>
              <a:ext cx="2473960" cy="1237615"/>
            </a:xfrm>
            <a:custGeom>
              <a:avLst/>
              <a:gdLst/>
              <a:ahLst/>
              <a:cxnLst/>
              <a:rect l="l" t="t" r="r" b="b"/>
              <a:pathLst>
                <a:path w="2473960" h="1237614">
                  <a:moveTo>
                    <a:pt x="2473452" y="0"/>
                  </a:moveTo>
                  <a:lnTo>
                    <a:pt x="0" y="0"/>
                  </a:lnTo>
                  <a:lnTo>
                    <a:pt x="0" y="1237488"/>
                  </a:lnTo>
                  <a:lnTo>
                    <a:pt x="2473452" y="1237488"/>
                  </a:lnTo>
                  <a:lnTo>
                    <a:pt x="2473452" y="0"/>
                  </a:lnTo>
                  <a:close/>
                </a:path>
              </a:pathLst>
            </a:custGeom>
            <a:solidFill>
              <a:srgbClr val="E05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24890" y="2724404"/>
            <a:ext cx="1496695" cy="11925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54305" marR="5080" indent="-142240">
              <a:lnSpc>
                <a:spcPts val="4390"/>
              </a:lnSpc>
              <a:spcBef>
                <a:spcPts val="580"/>
              </a:spcBef>
            </a:pPr>
            <a:r>
              <a:rPr sz="4000" spc="-5" dirty="0">
                <a:solidFill>
                  <a:srgbClr val="FFFFFF"/>
                </a:solidFill>
                <a:latin typeface="Carlito"/>
                <a:cs typeface="Carlito"/>
              </a:rPr>
              <a:t>Plasma  </a:t>
            </a:r>
            <a:r>
              <a:rPr sz="4000" spc="-10" dirty="0">
                <a:solidFill>
                  <a:srgbClr val="FFFFFF"/>
                </a:solidFill>
                <a:latin typeface="Carlito"/>
                <a:cs typeface="Carlito"/>
              </a:rPr>
              <a:t>(55%)</a:t>
            </a:r>
            <a:endParaRPr sz="40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593079" y="2735579"/>
            <a:ext cx="4213860" cy="1356360"/>
            <a:chOff x="5593079" y="2735579"/>
            <a:chExt cx="4213860" cy="1356360"/>
          </a:xfrm>
        </p:grpSpPr>
        <p:sp>
          <p:nvSpPr>
            <p:cNvPr id="19" name="object 19"/>
            <p:cNvSpPr/>
            <p:nvPr/>
          </p:nvSpPr>
          <p:spPr>
            <a:xfrm>
              <a:off x="5593079" y="2735579"/>
              <a:ext cx="4213860" cy="1356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18987" y="2761487"/>
              <a:ext cx="4067810" cy="1237615"/>
            </a:xfrm>
            <a:custGeom>
              <a:avLst/>
              <a:gdLst/>
              <a:ahLst/>
              <a:cxnLst/>
              <a:rect l="l" t="t" r="r" b="b"/>
              <a:pathLst>
                <a:path w="4067809" h="1237614">
                  <a:moveTo>
                    <a:pt x="4067556" y="0"/>
                  </a:moveTo>
                  <a:lnTo>
                    <a:pt x="0" y="0"/>
                  </a:lnTo>
                  <a:lnTo>
                    <a:pt x="0" y="1237488"/>
                  </a:lnTo>
                  <a:lnTo>
                    <a:pt x="4067556" y="1237488"/>
                  </a:lnTo>
                  <a:lnTo>
                    <a:pt x="4067556" y="0"/>
                  </a:lnTo>
                  <a:close/>
                </a:path>
              </a:pathLst>
            </a:custGeom>
            <a:solidFill>
              <a:srgbClr val="E05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47079" y="2724404"/>
            <a:ext cx="3609340" cy="11925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13485" marR="5080" indent="-1201420">
              <a:lnSpc>
                <a:spcPts val="4390"/>
              </a:lnSpc>
              <a:spcBef>
                <a:spcPts val="580"/>
              </a:spcBef>
            </a:pPr>
            <a:r>
              <a:rPr sz="4000" spc="-10" dirty="0">
                <a:solidFill>
                  <a:srgbClr val="FFFFFF"/>
                </a:solidFill>
                <a:latin typeface="Carlito"/>
                <a:cs typeface="Carlito"/>
              </a:rPr>
              <a:t>Cellular elements  (45%)</a:t>
            </a:r>
            <a:endParaRPr sz="40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357371" y="4515611"/>
            <a:ext cx="2604770" cy="1356360"/>
            <a:chOff x="3357371" y="4515611"/>
            <a:chExt cx="2604770" cy="1356360"/>
          </a:xfrm>
        </p:grpSpPr>
        <p:sp>
          <p:nvSpPr>
            <p:cNvPr id="23" name="object 23"/>
            <p:cNvSpPr/>
            <p:nvPr/>
          </p:nvSpPr>
          <p:spPr>
            <a:xfrm>
              <a:off x="3357371" y="4515611"/>
              <a:ext cx="2604516" cy="1356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2903" y="4530851"/>
              <a:ext cx="2473960" cy="1237615"/>
            </a:xfrm>
            <a:custGeom>
              <a:avLst/>
              <a:gdLst/>
              <a:ahLst/>
              <a:cxnLst/>
              <a:rect l="l" t="t" r="r" b="b"/>
              <a:pathLst>
                <a:path w="2473960" h="1237614">
                  <a:moveTo>
                    <a:pt x="2473452" y="0"/>
                  </a:moveTo>
                  <a:lnTo>
                    <a:pt x="0" y="0"/>
                  </a:lnTo>
                  <a:lnTo>
                    <a:pt x="0" y="1237488"/>
                  </a:lnTo>
                  <a:lnTo>
                    <a:pt x="2473452" y="1237488"/>
                  </a:lnTo>
                  <a:lnTo>
                    <a:pt x="2473452" y="0"/>
                  </a:lnTo>
                  <a:close/>
                </a:path>
              </a:pathLst>
            </a:custGeom>
            <a:solidFill>
              <a:srgbClr val="E87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557142" y="4655311"/>
            <a:ext cx="2205355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3445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Carlito"/>
                <a:cs typeface="Carlito"/>
              </a:rPr>
              <a:t>RBCs</a:t>
            </a:r>
            <a:endParaRPr sz="3000">
              <a:latin typeface="Carlito"/>
              <a:cs typeface="Carlito"/>
            </a:endParaRPr>
          </a:p>
          <a:p>
            <a:pPr algn="ctr">
              <a:lnSpc>
                <a:spcPts val="3445"/>
              </a:lnSpc>
            </a:pPr>
            <a:r>
              <a:rPr sz="3000" spc="-10" dirty="0">
                <a:solidFill>
                  <a:srgbClr val="FFFFFF"/>
                </a:solidFill>
                <a:latin typeface="Carlito"/>
                <a:cs typeface="Carlito"/>
              </a:rPr>
              <a:t>(erythrocytes)</a:t>
            </a:r>
            <a:endParaRPr sz="30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350508" y="4515611"/>
            <a:ext cx="2606040" cy="1356360"/>
            <a:chOff x="6350508" y="4515611"/>
            <a:chExt cx="2606040" cy="1356360"/>
          </a:xfrm>
        </p:grpSpPr>
        <p:sp>
          <p:nvSpPr>
            <p:cNvPr id="27" name="object 27"/>
            <p:cNvSpPr/>
            <p:nvPr/>
          </p:nvSpPr>
          <p:spPr>
            <a:xfrm>
              <a:off x="6350508" y="4515611"/>
              <a:ext cx="2606040" cy="13563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16040" y="4530851"/>
              <a:ext cx="2475230" cy="1237615"/>
            </a:xfrm>
            <a:custGeom>
              <a:avLst/>
              <a:gdLst/>
              <a:ahLst/>
              <a:cxnLst/>
              <a:rect l="l" t="t" r="r" b="b"/>
              <a:pathLst>
                <a:path w="2475229" h="1237614">
                  <a:moveTo>
                    <a:pt x="2474975" y="0"/>
                  </a:moveTo>
                  <a:lnTo>
                    <a:pt x="0" y="0"/>
                  </a:lnTo>
                  <a:lnTo>
                    <a:pt x="0" y="1237488"/>
                  </a:lnTo>
                  <a:lnTo>
                    <a:pt x="2474975" y="1237488"/>
                  </a:lnTo>
                  <a:lnTo>
                    <a:pt x="2474975" y="0"/>
                  </a:lnTo>
                  <a:close/>
                </a:path>
              </a:pathLst>
            </a:custGeom>
            <a:solidFill>
              <a:srgbClr val="E87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709918" y="4655311"/>
            <a:ext cx="1888489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3445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Carlito"/>
                <a:cs typeface="Carlito"/>
              </a:rPr>
              <a:t>WBCs</a:t>
            </a:r>
            <a:endParaRPr sz="3000">
              <a:latin typeface="Carlito"/>
              <a:cs typeface="Carlito"/>
            </a:endParaRPr>
          </a:p>
          <a:p>
            <a:pPr algn="ctr">
              <a:lnSpc>
                <a:spcPts val="3445"/>
              </a:lnSpc>
            </a:pPr>
            <a:r>
              <a:rPr sz="3000" spc="-10" dirty="0">
                <a:solidFill>
                  <a:srgbClr val="FFFFFF"/>
                </a:solidFill>
                <a:latin typeface="Carlito"/>
                <a:cs typeface="Carlito"/>
              </a:rPr>
              <a:t>(leucocytes)</a:t>
            </a:r>
            <a:endParaRPr sz="3000">
              <a:latin typeface="Carlito"/>
              <a:cs typeface="Carli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345168" y="4515611"/>
            <a:ext cx="2604770" cy="1356360"/>
            <a:chOff x="9345168" y="4515611"/>
            <a:chExt cx="2604770" cy="1356360"/>
          </a:xfrm>
        </p:grpSpPr>
        <p:sp>
          <p:nvSpPr>
            <p:cNvPr id="31" name="object 31"/>
            <p:cNvSpPr/>
            <p:nvPr/>
          </p:nvSpPr>
          <p:spPr>
            <a:xfrm>
              <a:off x="9345168" y="4515611"/>
              <a:ext cx="2604516" cy="1356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410700" y="4530851"/>
              <a:ext cx="2473960" cy="1237615"/>
            </a:xfrm>
            <a:custGeom>
              <a:avLst/>
              <a:gdLst/>
              <a:ahLst/>
              <a:cxnLst/>
              <a:rect l="l" t="t" r="r" b="b"/>
              <a:pathLst>
                <a:path w="2473959" h="1237614">
                  <a:moveTo>
                    <a:pt x="2473452" y="0"/>
                  </a:moveTo>
                  <a:lnTo>
                    <a:pt x="0" y="0"/>
                  </a:lnTo>
                  <a:lnTo>
                    <a:pt x="0" y="1237488"/>
                  </a:lnTo>
                  <a:lnTo>
                    <a:pt x="2473452" y="1237488"/>
                  </a:lnTo>
                  <a:lnTo>
                    <a:pt x="2473452" y="0"/>
                  </a:lnTo>
                  <a:close/>
                </a:path>
              </a:pathLst>
            </a:custGeom>
            <a:solidFill>
              <a:srgbClr val="E87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440418" y="4655311"/>
            <a:ext cx="2414905" cy="90043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531495">
              <a:lnSpc>
                <a:spcPts val="3290"/>
              </a:lnSpc>
              <a:spcBef>
                <a:spcPts val="465"/>
              </a:spcBef>
            </a:pPr>
            <a:r>
              <a:rPr sz="3000" spc="-10" dirty="0">
                <a:solidFill>
                  <a:srgbClr val="FFFFFF"/>
                </a:solidFill>
                <a:latin typeface="Carlito"/>
                <a:cs typeface="Carlito"/>
              </a:rPr>
              <a:t>Platelets  </a:t>
            </a:r>
            <a:r>
              <a:rPr sz="3000" spc="-5" dirty="0">
                <a:solidFill>
                  <a:srgbClr val="FFFFFF"/>
                </a:solidFill>
                <a:latin typeface="Carlito"/>
                <a:cs typeface="Carlito"/>
              </a:rPr>
              <a:t>(th</a:t>
            </a:r>
            <a:r>
              <a:rPr sz="3000" spc="-5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Carlito"/>
                <a:cs typeface="Carlito"/>
              </a:rPr>
              <a:t>ombo</a:t>
            </a:r>
            <a:r>
              <a:rPr sz="3000" spc="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3000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sz="3000" spc="-2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3000" dirty="0">
                <a:solidFill>
                  <a:srgbClr val="FFFFFF"/>
                </a:solidFill>
                <a:latin typeface="Carlito"/>
                <a:cs typeface="Carlito"/>
              </a:rPr>
              <a:t>es)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1383"/>
            <a:ext cx="12192000" cy="356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91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92065" y="0"/>
            <a:ext cx="20097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D9D9D9"/>
                </a:solidFill>
                <a:latin typeface="Carlito"/>
                <a:cs typeface="Carlito"/>
              </a:rPr>
              <a:t>Plas</a:t>
            </a:r>
            <a:r>
              <a:rPr sz="5400" spc="-20" dirty="0">
                <a:solidFill>
                  <a:srgbClr val="D9D9D9"/>
                </a:solidFill>
                <a:latin typeface="Carlito"/>
                <a:cs typeface="Carlito"/>
              </a:rPr>
              <a:t>m</a:t>
            </a:r>
            <a:r>
              <a:rPr sz="5400" dirty="0">
                <a:solidFill>
                  <a:srgbClr val="D9D9D9"/>
                </a:solidFill>
                <a:latin typeface="Carlito"/>
                <a:cs typeface="Carlito"/>
              </a:rPr>
              <a:t>a</a:t>
            </a:r>
            <a:endParaRPr sz="5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284476"/>
            <a:ext cx="12192000" cy="3078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7962" y="2474467"/>
            <a:ext cx="11675110" cy="32258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  <a:tabLst>
                <a:tab pos="2693670" algn="l"/>
                <a:tab pos="4912995" algn="l"/>
              </a:tabLst>
            </a:pPr>
            <a:r>
              <a:rPr sz="5200" spc="-5" dirty="0">
                <a:latin typeface="Times New Roman"/>
                <a:cs typeface="Times New Roman"/>
              </a:rPr>
              <a:t>Plasma</a:t>
            </a:r>
            <a:r>
              <a:rPr sz="5200" spc="25" dirty="0">
                <a:latin typeface="Times New Roman"/>
                <a:cs typeface="Times New Roman"/>
              </a:rPr>
              <a:t> </a:t>
            </a:r>
            <a:r>
              <a:rPr sz="5200" spc="-5" dirty="0">
                <a:latin typeface="Times New Roman"/>
                <a:cs typeface="Times New Roman"/>
              </a:rPr>
              <a:t>is	a pale yellow </a:t>
            </a:r>
            <a:r>
              <a:rPr sz="5200" spc="-5" dirty="0" err="1">
                <a:latin typeface="Times New Roman"/>
                <a:cs typeface="Times New Roman"/>
              </a:rPr>
              <a:t>colo</a:t>
            </a:r>
            <a:r>
              <a:rPr lang="en-US" sz="5200" spc="-5" dirty="0" err="1">
                <a:latin typeface="Times New Roman"/>
                <a:cs typeface="Times New Roman"/>
              </a:rPr>
              <a:t>u</a:t>
            </a:r>
            <a:r>
              <a:rPr sz="5200" spc="-5" dirty="0" err="1">
                <a:latin typeface="Times New Roman"/>
                <a:cs typeface="Times New Roman"/>
              </a:rPr>
              <a:t>red</a:t>
            </a:r>
            <a:r>
              <a:rPr sz="5200" spc="-5" dirty="0">
                <a:latin typeface="Times New Roman"/>
                <a:cs typeface="Times New Roman"/>
              </a:rPr>
              <a:t> liquid</a:t>
            </a:r>
            <a:r>
              <a:rPr lang="en-US" sz="5200" spc="-5" dirty="0">
                <a:latin typeface="Times New Roman"/>
                <a:cs typeface="Times New Roman"/>
              </a:rPr>
              <a:t> </a:t>
            </a:r>
            <a:r>
              <a:rPr sz="5200" spc="-5" dirty="0">
                <a:latin typeface="Times New Roman"/>
                <a:cs typeface="Times New Roman"/>
              </a:rPr>
              <a:t>  component of a </a:t>
            </a:r>
            <a:r>
              <a:rPr sz="5200" dirty="0">
                <a:latin typeface="Times New Roman"/>
                <a:cs typeface="Times New Roman"/>
              </a:rPr>
              <a:t>blood </a:t>
            </a:r>
            <a:r>
              <a:rPr sz="5200" spc="-5" dirty="0">
                <a:latin typeface="Times New Roman"/>
                <a:cs typeface="Times New Roman"/>
              </a:rPr>
              <a:t>that holds the cellular  elements</a:t>
            </a:r>
            <a:r>
              <a:rPr sz="5200" spc="50" dirty="0">
                <a:latin typeface="Times New Roman"/>
                <a:cs typeface="Times New Roman"/>
              </a:rPr>
              <a:t> </a:t>
            </a:r>
            <a:r>
              <a:rPr sz="5200" spc="-5" dirty="0">
                <a:latin typeface="Times New Roman"/>
                <a:cs typeface="Times New Roman"/>
              </a:rPr>
              <a:t>of</a:t>
            </a:r>
            <a:r>
              <a:rPr sz="5200" spc="10" dirty="0">
                <a:latin typeface="Times New Roman"/>
                <a:cs typeface="Times New Roman"/>
              </a:rPr>
              <a:t> </a:t>
            </a:r>
            <a:r>
              <a:rPr sz="5200" dirty="0">
                <a:latin typeface="Times New Roman"/>
                <a:cs typeface="Times New Roman"/>
              </a:rPr>
              <a:t>blood	</a:t>
            </a:r>
            <a:r>
              <a:rPr sz="5200" spc="-5" dirty="0">
                <a:latin typeface="Times New Roman"/>
                <a:cs typeface="Times New Roman"/>
              </a:rPr>
              <a:t>in</a:t>
            </a:r>
            <a:r>
              <a:rPr sz="5200" spc="5" dirty="0">
                <a:latin typeface="Times New Roman"/>
                <a:cs typeface="Times New Roman"/>
              </a:rPr>
              <a:t> </a:t>
            </a:r>
            <a:r>
              <a:rPr sz="5200" dirty="0">
                <a:latin typeface="Times New Roman"/>
                <a:cs typeface="Times New Roman"/>
              </a:rPr>
              <a:t>suspension.</a:t>
            </a:r>
            <a:endParaRPr lang="en-US" sz="5200" dirty="0">
              <a:latin typeface="Times New Roman"/>
              <a:cs typeface="Times New Roman"/>
            </a:endParaRPr>
          </a:p>
          <a:p>
            <a:pPr marL="12700" marR="5080" indent="1905" algn="ctr">
              <a:lnSpc>
                <a:spcPct val="100000"/>
              </a:lnSpc>
              <a:spcBef>
                <a:spcPts val="95"/>
              </a:spcBef>
              <a:tabLst>
                <a:tab pos="2693670" algn="l"/>
                <a:tab pos="4912995" algn="l"/>
              </a:tabLst>
            </a:pPr>
            <a:r>
              <a:rPr lang="en-IN" sz="5200" dirty="0">
                <a:latin typeface="Times New Roman"/>
                <a:cs typeface="Times New Roman"/>
              </a:rPr>
              <a:t>(Bilirubin)</a:t>
            </a:r>
            <a:endParaRPr sz="5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5948" y="0"/>
            <a:ext cx="64166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Constituents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5" dirty="0"/>
              <a:t>plasma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7556" y="3432047"/>
            <a:ext cx="1516380" cy="810895"/>
            <a:chOff x="257556" y="3432047"/>
            <a:chExt cx="1516380" cy="810895"/>
          </a:xfrm>
        </p:grpSpPr>
        <p:sp>
          <p:nvSpPr>
            <p:cNvPr id="4" name="object 4"/>
            <p:cNvSpPr/>
            <p:nvPr/>
          </p:nvSpPr>
          <p:spPr>
            <a:xfrm>
              <a:off x="257556" y="3432047"/>
              <a:ext cx="1516380" cy="810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3004" y="3521963"/>
              <a:ext cx="1203959" cy="6766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464" y="3457955"/>
              <a:ext cx="1409700" cy="704215"/>
            </a:xfrm>
            <a:custGeom>
              <a:avLst/>
              <a:gdLst/>
              <a:ahLst/>
              <a:cxnLst/>
              <a:rect l="l" t="t" r="r" b="b"/>
              <a:pathLst>
                <a:path w="1409700" h="704214">
                  <a:moveTo>
                    <a:pt x="1339342" y="0"/>
                  </a:moveTo>
                  <a:lnTo>
                    <a:pt x="70408" y="0"/>
                  </a:lnTo>
                  <a:lnTo>
                    <a:pt x="43001" y="5528"/>
                  </a:lnTo>
                  <a:lnTo>
                    <a:pt x="20621" y="20605"/>
                  </a:lnTo>
                  <a:lnTo>
                    <a:pt x="5532" y="42969"/>
                  </a:lnTo>
                  <a:lnTo>
                    <a:pt x="0" y="70358"/>
                  </a:lnTo>
                  <a:lnTo>
                    <a:pt x="0" y="633730"/>
                  </a:lnTo>
                  <a:lnTo>
                    <a:pt x="5532" y="661118"/>
                  </a:lnTo>
                  <a:lnTo>
                    <a:pt x="20621" y="683482"/>
                  </a:lnTo>
                  <a:lnTo>
                    <a:pt x="43001" y="698559"/>
                  </a:lnTo>
                  <a:lnTo>
                    <a:pt x="70408" y="704088"/>
                  </a:lnTo>
                  <a:lnTo>
                    <a:pt x="1339342" y="704088"/>
                  </a:lnTo>
                  <a:lnTo>
                    <a:pt x="1366730" y="698559"/>
                  </a:lnTo>
                  <a:lnTo>
                    <a:pt x="1389094" y="683482"/>
                  </a:lnTo>
                  <a:lnTo>
                    <a:pt x="1404171" y="661118"/>
                  </a:lnTo>
                  <a:lnTo>
                    <a:pt x="1409700" y="633730"/>
                  </a:lnTo>
                  <a:lnTo>
                    <a:pt x="1409700" y="70358"/>
                  </a:lnTo>
                  <a:lnTo>
                    <a:pt x="1404171" y="42969"/>
                  </a:lnTo>
                  <a:lnTo>
                    <a:pt x="1389094" y="20605"/>
                  </a:lnTo>
                  <a:lnTo>
                    <a:pt x="1366730" y="5528"/>
                  </a:lnTo>
                  <a:lnTo>
                    <a:pt x="1339342" y="0"/>
                  </a:lnTo>
                  <a:close/>
                </a:path>
              </a:pathLst>
            </a:custGeom>
            <a:solidFill>
              <a:srgbClr val="CE3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9889" y="3605529"/>
            <a:ext cx="7969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asma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86686" y="1100327"/>
            <a:ext cx="2070100" cy="2715895"/>
            <a:chOff x="1686686" y="1100327"/>
            <a:chExt cx="2070100" cy="2715895"/>
          </a:xfrm>
        </p:grpSpPr>
        <p:sp>
          <p:nvSpPr>
            <p:cNvPr id="9" name="object 9"/>
            <p:cNvSpPr/>
            <p:nvPr/>
          </p:nvSpPr>
          <p:spPr>
            <a:xfrm>
              <a:off x="1693036" y="1535556"/>
              <a:ext cx="574040" cy="2274570"/>
            </a:xfrm>
            <a:custGeom>
              <a:avLst/>
              <a:gdLst/>
              <a:ahLst/>
              <a:cxnLst/>
              <a:rect l="l" t="t" r="r" b="b"/>
              <a:pathLst>
                <a:path w="574039" h="2274570">
                  <a:moveTo>
                    <a:pt x="0" y="2274061"/>
                  </a:moveTo>
                  <a:lnTo>
                    <a:pt x="573913" y="0"/>
                  </a:lnTo>
                </a:path>
              </a:pathLst>
            </a:custGeom>
            <a:ln w="12699">
              <a:solidFill>
                <a:srgbClr val="BC6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1803" y="1156715"/>
              <a:ext cx="1514856" cy="8122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68295" y="1100327"/>
              <a:ext cx="1258824" cy="9723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67711" y="1182623"/>
              <a:ext cx="1408430" cy="706120"/>
            </a:xfrm>
            <a:custGeom>
              <a:avLst/>
              <a:gdLst/>
              <a:ahLst/>
              <a:cxnLst/>
              <a:rect l="l" t="t" r="r" b="b"/>
              <a:pathLst>
                <a:path w="1408429" h="706119">
                  <a:moveTo>
                    <a:pt x="1337564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635000"/>
                  </a:lnTo>
                  <a:lnTo>
                    <a:pt x="5550" y="662481"/>
                  </a:lnTo>
                  <a:lnTo>
                    <a:pt x="20685" y="684926"/>
                  </a:lnTo>
                  <a:lnTo>
                    <a:pt x="43130" y="700061"/>
                  </a:lnTo>
                  <a:lnTo>
                    <a:pt x="70612" y="705612"/>
                  </a:lnTo>
                  <a:lnTo>
                    <a:pt x="1337564" y="705612"/>
                  </a:lnTo>
                  <a:lnTo>
                    <a:pt x="1365045" y="700061"/>
                  </a:lnTo>
                  <a:lnTo>
                    <a:pt x="1387490" y="684926"/>
                  </a:lnTo>
                  <a:lnTo>
                    <a:pt x="1402625" y="662481"/>
                  </a:lnTo>
                  <a:lnTo>
                    <a:pt x="1408176" y="635000"/>
                  </a:lnTo>
                  <a:lnTo>
                    <a:pt x="1408176" y="70612"/>
                  </a:lnTo>
                  <a:lnTo>
                    <a:pt x="1402625" y="43130"/>
                  </a:lnTo>
                  <a:lnTo>
                    <a:pt x="1387490" y="20685"/>
                  </a:lnTo>
                  <a:lnTo>
                    <a:pt x="1365045" y="5550"/>
                  </a:lnTo>
                  <a:lnTo>
                    <a:pt x="1337564" y="0"/>
                  </a:lnTo>
                  <a:close/>
                </a:path>
              </a:pathLst>
            </a:custGeom>
            <a:solidFill>
              <a:srgbClr val="E05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625344" y="1184528"/>
            <a:ext cx="6921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70" dirty="0">
                <a:solidFill>
                  <a:srgbClr val="FFFFFF"/>
                </a:solidFill>
                <a:latin typeface="Carlito"/>
                <a:cs typeface="Carlito"/>
              </a:rPr>
              <a:t>W</a:t>
            </a:r>
            <a:r>
              <a:rPr sz="2100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100" spc="-2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er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46095" y="1478660"/>
            <a:ext cx="8515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(91.5%)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86686" y="2421635"/>
            <a:ext cx="3054985" cy="1394460"/>
            <a:chOff x="1686686" y="2421635"/>
            <a:chExt cx="3054985" cy="1394460"/>
          </a:xfrm>
        </p:grpSpPr>
        <p:sp>
          <p:nvSpPr>
            <p:cNvPr id="16" name="object 16"/>
            <p:cNvSpPr/>
            <p:nvPr/>
          </p:nvSpPr>
          <p:spPr>
            <a:xfrm>
              <a:off x="1693036" y="2855975"/>
              <a:ext cx="1558290" cy="953769"/>
            </a:xfrm>
            <a:custGeom>
              <a:avLst/>
              <a:gdLst/>
              <a:ahLst/>
              <a:cxnLst/>
              <a:rect l="l" t="t" r="r" b="b"/>
              <a:pathLst>
                <a:path w="1558289" h="953770">
                  <a:moveTo>
                    <a:pt x="0" y="953643"/>
                  </a:moveTo>
                  <a:lnTo>
                    <a:pt x="1557782" y="0"/>
                  </a:lnTo>
                </a:path>
              </a:pathLst>
            </a:custGeom>
            <a:ln w="12700">
              <a:solidFill>
                <a:srgbClr val="BC6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24783" y="2478023"/>
              <a:ext cx="1516380" cy="8107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20795" y="2421635"/>
              <a:ext cx="1385315" cy="9707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50691" y="2503931"/>
              <a:ext cx="1409700" cy="704215"/>
            </a:xfrm>
            <a:custGeom>
              <a:avLst/>
              <a:gdLst/>
              <a:ahLst/>
              <a:cxnLst/>
              <a:rect l="l" t="t" r="r" b="b"/>
              <a:pathLst>
                <a:path w="1409700" h="704214">
                  <a:moveTo>
                    <a:pt x="1339342" y="0"/>
                  </a:moveTo>
                  <a:lnTo>
                    <a:pt x="70357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7"/>
                  </a:lnTo>
                  <a:lnTo>
                    <a:pt x="0" y="633729"/>
                  </a:lnTo>
                  <a:lnTo>
                    <a:pt x="5528" y="661118"/>
                  </a:lnTo>
                  <a:lnTo>
                    <a:pt x="20605" y="683482"/>
                  </a:lnTo>
                  <a:lnTo>
                    <a:pt x="42969" y="698559"/>
                  </a:lnTo>
                  <a:lnTo>
                    <a:pt x="70357" y="704088"/>
                  </a:lnTo>
                  <a:lnTo>
                    <a:pt x="1339342" y="704088"/>
                  </a:lnTo>
                  <a:lnTo>
                    <a:pt x="1366730" y="698559"/>
                  </a:lnTo>
                  <a:lnTo>
                    <a:pt x="1389094" y="683482"/>
                  </a:lnTo>
                  <a:lnTo>
                    <a:pt x="1404171" y="661118"/>
                  </a:lnTo>
                  <a:lnTo>
                    <a:pt x="1409699" y="633729"/>
                  </a:lnTo>
                  <a:lnTo>
                    <a:pt x="1409699" y="70357"/>
                  </a:lnTo>
                  <a:lnTo>
                    <a:pt x="1404171" y="42969"/>
                  </a:lnTo>
                  <a:lnTo>
                    <a:pt x="1389094" y="20605"/>
                  </a:lnTo>
                  <a:lnTo>
                    <a:pt x="1366730" y="5528"/>
                  </a:lnTo>
                  <a:lnTo>
                    <a:pt x="1339342" y="0"/>
                  </a:lnTo>
                  <a:close/>
                </a:path>
              </a:pathLst>
            </a:custGeom>
            <a:solidFill>
              <a:srgbClr val="E05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97960" y="2505202"/>
            <a:ext cx="91694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13995" marR="5080" indent="-201930">
              <a:lnSpc>
                <a:spcPts val="2320"/>
              </a:lnSpc>
              <a:spcBef>
                <a:spcPts val="340"/>
              </a:spcBef>
            </a:pP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2100" spc="-4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100" spc="-2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eins 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(7%)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654169" y="1446275"/>
            <a:ext cx="2143125" cy="1416050"/>
            <a:chOff x="4654169" y="1446275"/>
            <a:chExt cx="2143125" cy="1416050"/>
          </a:xfrm>
        </p:grpSpPr>
        <p:sp>
          <p:nvSpPr>
            <p:cNvPr id="22" name="object 22"/>
            <p:cNvSpPr/>
            <p:nvPr/>
          </p:nvSpPr>
          <p:spPr>
            <a:xfrm>
              <a:off x="4660519" y="1825243"/>
              <a:ext cx="647065" cy="1031240"/>
            </a:xfrm>
            <a:custGeom>
              <a:avLst/>
              <a:gdLst/>
              <a:ahLst/>
              <a:cxnLst/>
              <a:rect l="l" t="t" r="r" b="b"/>
              <a:pathLst>
                <a:path w="647064" h="1031239">
                  <a:moveTo>
                    <a:pt x="0" y="1030731"/>
                  </a:moveTo>
                  <a:lnTo>
                    <a:pt x="646810" y="0"/>
                  </a:lnTo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80660" y="1446275"/>
              <a:ext cx="1516380" cy="8122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14188" y="1537715"/>
              <a:ext cx="1446275" cy="6766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06568" y="1472183"/>
              <a:ext cx="1409700" cy="706120"/>
            </a:xfrm>
            <a:custGeom>
              <a:avLst/>
              <a:gdLst/>
              <a:ahLst/>
              <a:cxnLst/>
              <a:rect l="l" t="t" r="r" b="b"/>
              <a:pathLst>
                <a:path w="1409700" h="706119">
                  <a:moveTo>
                    <a:pt x="1339088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635000"/>
                  </a:lnTo>
                  <a:lnTo>
                    <a:pt x="5550" y="662481"/>
                  </a:lnTo>
                  <a:lnTo>
                    <a:pt x="20685" y="684926"/>
                  </a:lnTo>
                  <a:lnTo>
                    <a:pt x="43130" y="700061"/>
                  </a:lnTo>
                  <a:lnTo>
                    <a:pt x="70612" y="705612"/>
                  </a:lnTo>
                  <a:lnTo>
                    <a:pt x="1339088" y="705612"/>
                  </a:lnTo>
                  <a:lnTo>
                    <a:pt x="1366569" y="700061"/>
                  </a:lnTo>
                  <a:lnTo>
                    <a:pt x="1389014" y="684926"/>
                  </a:lnTo>
                  <a:lnTo>
                    <a:pt x="1404149" y="662481"/>
                  </a:lnTo>
                  <a:lnTo>
                    <a:pt x="1409700" y="635000"/>
                  </a:lnTo>
                  <a:lnTo>
                    <a:pt x="1409700" y="70612"/>
                  </a:lnTo>
                  <a:lnTo>
                    <a:pt x="1404149" y="43130"/>
                  </a:lnTo>
                  <a:lnTo>
                    <a:pt x="1389014" y="20685"/>
                  </a:lnTo>
                  <a:lnTo>
                    <a:pt x="1366569" y="5550"/>
                  </a:lnTo>
                  <a:lnTo>
                    <a:pt x="1339088" y="0"/>
                  </a:lnTo>
                  <a:close/>
                </a:path>
              </a:pathLst>
            </a:custGeom>
            <a:solidFill>
              <a:srgbClr val="E87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492241" y="1620773"/>
            <a:ext cx="10388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bumins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268467" y="2476500"/>
            <a:ext cx="1516380" cy="810895"/>
            <a:chOff x="5268467" y="2476500"/>
            <a:chExt cx="1516380" cy="810895"/>
          </a:xfrm>
        </p:grpSpPr>
        <p:sp>
          <p:nvSpPr>
            <p:cNvPr id="28" name="object 28"/>
            <p:cNvSpPr/>
            <p:nvPr/>
          </p:nvSpPr>
          <p:spPr>
            <a:xfrm>
              <a:off x="5268467" y="2476500"/>
              <a:ext cx="1516380" cy="8107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01995" y="2566415"/>
              <a:ext cx="1447800" cy="6781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94375" y="2502407"/>
              <a:ext cx="1409700" cy="704215"/>
            </a:xfrm>
            <a:custGeom>
              <a:avLst/>
              <a:gdLst/>
              <a:ahLst/>
              <a:cxnLst/>
              <a:rect l="l" t="t" r="r" b="b"/>
              <a:pathLst>
                <a:path w="1409700" h="704214">
                  <a:moveTo>
                    <a:pt x="1339342" y="0"/>
                  </a:moveTo>
                  <a:lnTo>
                    <a:pt x="70358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7"/>
                  </a:lnTo>
                  <a:lnTo>
                    <a:pt x="0" y="633729"/>
                  </a:lnTo>
                  <a:lnTo>
                    <a:pt x="5528" y="661118"/>
                  </a:lnTo>
                  <a:lnTo>
                    <a:pt x="20605" y="683482"/>
                  </a:lnTo>
                  <a:lnTo>
                    <a:pt x="42969" y="698559"/>
                  </a:lnTo>
                  <a:lnTo>
                    <a:pt x="70358" y="704088"/>
                  </a:lnTo>
                  <a:lnTo>
                    <a:pt x="1339342" y="704088"/>
                  </a:lnTo>
                  <a:lnTo>
                    <a:pt x="1366730" y="698559"/>
                  </a:lnTo>
                  <a:lnTo>
                    <a:pt x="1389094" y="683482"/>
                  </a:lnTo>
                  <a:lnTo>
                    <a:pt x="1404171" y="661118"/>
                  </a:lnTo>
                  <a:lnTo>
                    <a:pt x="1409700" y="633729"/>
                  </a:lnTo>
                  <a:lnTo>
                    <a:pt x="1409700" y="70357"/>
                  </a:lnTo>
                  <a:lnTo>
                    <a:pt x="1404171" y="42969"/>
                  </a:lnTo>
                  <a:lnTo>
                    <a:pt x="1389094" y="20605"/>
                  </a:lnTo>
                  <a:lnTo>
                    <a:pt x="1366730" y="5528"/>
                  </a:lnTo>
                  <a:lnTo>
                    <a:pt x="1339342" y="0"/>
                  </a:lnTo>
                  <a:close/>
                </a:path>
              </a:pathLst>
            </a:custGeom>
            <a:solidFill>
              <a:srgbClr val="E87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616069" y="2649982"/>
            <a:ext cx="19304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41680" algn="l"/>
                <a:tab pos="875665" algn="l"/>
              </a:tabLst>
            </a:pPr>
            <a:r>
              <a:rPr sz="3150" u="heavy" baseline="30423" dirty="0">
                <a:solidFill>
                  <a:srgbClr val="FFFFFF"/>
                </a:solidFill>
                <a:uFill>
                  <a:solidFill>
                    <a:srgbClr val="D6702B"/>
                  </a:solidFill>
                </a:uFill>
                <a:latin typeface="Carlito"/>
                <a:cs typeface="Carlito"/>
              </a:rPr>
              <a:t> 	</a:t>
            </a:r>
            <a:r>
              <a:rPr sz="3150" baseline="30423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Globulins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654169" y="2849626"/>
            <a:ext cx="2164715" cy="1454150"/>
            <a:chOff x="4654169" y="2849626"/>
            <a:chExt cx="2164715" cy="1454150"/>
          </a:xfrm>
        </p:grpSpPr>
        <p:sp>
          <p:nvSpPr>
            <p:cNvPr id="33" name="object 33"/>
            <p:cNvSpPr/>
            <p:nvPr/>
          </p:nvSpPr>
          <p:spPr>
            <a:xfrm>
              <a:off x="4660519" y="2855976"/>
              <a:ext cx="634365" cy="1015365"/>
            </a:xfrm>
            <a:custGeom>
              <a:avLst/>
              <a:gdLst/>
              <a:ahLst/>
              <a:cxnLst/>
              <a:rect l="l" t="t" r="r" b="b"/>
              <a:pathLst>
                <a:path w="634364" h="1015364">
                  <a:moveTo>
                    <a:pt x="0" y="0"/>
                  </a:moveTo>
                  <a:lnTo>
                    <a:pt x="633856" y="1015238"/>
                  </a:lnTo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68468" y="3493008"/>
              <a:ext cx="1516380" cy="810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31892" y="3582924"/>
              <a:ext cx="1586484" cy="6781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94376" y="3518916"/>
              <a:ext cx="1409700" cy="704215"/>
            </a:xfrm>
            <a:custGeom>
              <a:avLst/>
              <a:gdLst/>
              <a:ahLst/>
              <a:cxnLst/>
              <a:rect l="l" t="t" r="r" b="b"/>
              <a:pathLst>
                <a:path w="1409700" h="704214">
                  <a:moveTo>
                    <a:pt x="1339342" y="0"/>
                  </a:moveTo>
                  <a:lnTo>
                    <a:pt x="70358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8"/>
                  </a:lnTo>
                  <a:lnTo>
                    <a:pt x="0" y="633730"/>
                  </a:lnTo>
                  <a:lnTo>
                    <a:pt x="5528" y="661118"/>
                  </a:lnTo>
                  <a:lnTo>
                    <a:pt x="20605" y="683482"/>
                  </a:lnTo>
                  <a:lnTo>
                    <a:pt x="42969" y="698559"/>
                  </a:lnTo>
                  <a:lnTo>
                    <a:pt x="70358" y="704088"/>
                  </a:lnTo>
                  <a:lnTo>
                    <a:pt x="1339342" y="704088"/>
                  </a:lnTo>
                  <a:lnTo>
                    <a:pt x="1366730" y="698559"/>
                  </a:lnTo>
                  <a:lnTo>
                    <a:pt x="1389094" y="683482"/>
                  </a:lnTo>
                  <a:lnTo>
                    <a:pt x="1404171" y="661118"/>
                  </a:lnTo>
                  <a:lnTo>
                    <a:pt x="1409700" y="633730"/>
                  </a:lnTo>
                  <a:lnTo>
                    <a:pt x="1409700" y="70358"/>
                  </a:lnTo>
                  <a:lnTo>
                    <a:pt x="1404171" y="42969"/>
                  </a:lnTo>
                  <a:lnTo>
                    <a:pt x="1389094" y="20605"/>
                  </a:lnTo>
                  <a:lnTo>
                    <a:pt x="1366730" y="5528"/>
                  </a:lnTo>
                  <a:lnTo>
                    <a:pt x="1339342" y="0"/>
                  </a:lnTo>
                  <a:close/>
                </a:path>
              </a:pathLst>
            </a:custGeom>
            <a:solidFill>
              <a:srgbClr val="E87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409438" y="3667125"/>
            <a:ext cx="11785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Fibrinogen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686686" y="3803269"/>
            <a:ext cx="5349875" cy="2118995"/>
            <a:chOff x="1686686" y="3803269"/>
            <a:chExt cx="5349875" cy="2118995"/>
          </a:xfrm>
        </p:grpSpPr>
        <p:sp>
          <p:nvSpPr>
            <p:cNvPr id="39" name="object 39"/>
            <p:cNvSpPr/>
            <p:nvPr/>
          </p:nvSpPr>
          <p:spPr>
            <a:xfrm>
              <a:off x="1693036" y="3809619"/>
              <a:ext cx="3442970" cy="1576070"/>
            </a:xfrm>
            <a:custGeom>
              <a:avLst/>
              <a:gdLst/>
              <a:ahLst/>
              <a:cxnLst/>
              <a:rect l="l" t="t" r="r" b="b"/>
              <a:pathLst>
                <a:path w="3442970" h="1576070">
                  <a:moveTo>
                    <a:pt x="0" y="0"/>
                  </a:moveTo>
                  <a:lnTo>
                    <a:pt x="3442842" y="1575688"/>
                  </a:lnTo>
                </a:path>
              </a:pathLst>
            </a:custGeom>
            <a:ln w="12700">
              <a:solidFill>
                <a:srgbClr val="BC6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09971" y="5006340"/>
              <a:ext cx="1836420" cy="8122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81015" y="4951476"/>
              <a:ext cx="1955291" cy="9707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35879" y="5032247"/>
              <a:ext cx="1729739" cy="706120"/>
            </a:xfrm>
            <a:custGeom>
              <a:avLst/>
              <a:gdLst/>
              <a:ahLst/>
              <a:cxnLst/>
              <a:rect l="l" t="t" r="r" b="b"/>
              <a:pathLst>
                <a:path w="1729740" h="706120">
                  <a:moveTo>
                    <a:pt x="1659127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635050"/>
                  </a:lnTo>
                  <a:lnTo>
                    <a:pt x="5550" y="662513"/>
                  </a:lnTo>
                  <a:lnTo>
                    <a:pt x="20685" y="684942"/>
                  </a:lnTo>
                  <a:lnTo>
                    <a:pt x="43130" y="700066"/>
                  </a:lnTo>
                  <a:lnTo>
                    <a:pt x="70612" y="705611"/>
                  </a:lnTo>
                  <a:lnTo>
                    <a:pt x="1659127" y="705611"/>
                  </a:lnTo>
                  <a:lnTo>
                    <a:pt x="1686609" y="700066"/>
                  </a:lnTo>
                  <a:lnTo>
                    <a:pt x="1709054" y="684942"/>
                  </a:lnTo>
                  <a:lnTo>
                    <a:pt x="1724189" y="662513"/>
                  </a:lnTo>
                  <a:lnTo>
                    <a:pt x="1729740" y="635050"/>
                  </a:lnTo>
                  <a:lnTo>
                    <a:pt x="1729740" y="70612"/>
                  </a:lnTo>
                  <a:lnTo>
                    <a:pt x="1724189" y="43130"/>
                  </a:lnTo>
                  <a:lnTo>
                    <a:pt x="1709054" y="20685"/>
                  </a:lnTo>
                  <a:lnTo>
                    <a:pt x="1686609" y="5550"/>
                  </a:lnTo>
                  <a:lnTo>
                    <a:pt x="1659127" y="0"/>
                  </a:lnTo>
                  <a:close/>
                </a:path>
              </a:pathLst>
            </a:custGeom>
            <a:solidFill>
              <a:srgbClr val="E05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258561" y="5035041"/>
            <a:ext cx="148590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98145" marR="5080" indent="-386080">
              <a:lnSpc>
                <a:spcPts val="2320"/>
              </a:lnSpc>
              <a:spcBef>
                <a:spcPts val="340"/>
              </a:spcBef>
            </a:pP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Other</a:t>
            </a:r>
            <a:r>
              <a:rPr sz="21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solutes  (1.5%)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859651" y="5378958"/>
            <a:ext cx="5126990" cy="973455"/>
            <a:chOff x="6859651" y="5378958"/>
            <a:chExt cx="5126990" cy="973455"/>
          </a:xfrm>
        </p:grpSpPr>
        <p:sp>
          <p:nvSpPr>
            <p:cNvPr id="45" name="object 45"/>
            <p:cNvSpPr/>
            <p:nvPr/>
          </p:nvSpPr>
          <p:spPr>
            <a:xfrm>
              <a:off x="6866001" y="5385308"/>
              <a:ext cx="1382395" cy="529590"/>
            </a:xfrm>
            <a:custGeom>
              <a:avLst/>
              <a:gdLst/>
              <a:ahLst/>
              <a:cxnLst/>
              <a:rect l="l" t="t" r="r" b="b"/>
              <a:pathLst>
                <a:path w="1382395" h="529589">
                  <a:moveTo>
                    <a:pt x="0" y="0"/>
                  </a:moveTo>
                  <a:lnTo>
                    <a:pt x="1381887" y="529018"/>
                  </a:lnTo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221980" y="5536692"/>
              <a:ext cx="3764279" cy="8107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17052" y="5474208"/>
              <a:ext cx="3372611" cy="8778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47888" y="5562600"/>
              <a:ext cx="3657600" cy="704215"/>
            </a:xfrm>
            <a:custGeom>
              <a:avLst/>
              <a:gdLst/>
              <a:ahLst/>
              <a:cxnLst/>
              <a:rect l="l" t="t" r="r" b="b"/>
              <a:pathLst>
                <a:path w="3657600" h="704214">
                  <a:moveTo>
                    <a:pt x="3587241" y="0"/>
                  </a:moveTo>
                  <a:lnTo>
                    <a:pt x="70357" y="0"/>
                  </a:lnTo>
                  <a:lnTo>
                    <a:pt x="42969" y="5532"/>
                  </a:lnTo>
                  <a:lnTo>
                    <a:pt x="20605" y="20621"/>
                  </a:lnTo>
                  <a:lnTo>
                    <a:pt x="5528" y="43001"/>
                  </a:lnTo>
                  <a:lnTo>
                    <a:pt x="0" y="70408"/>
                  </a:lnTo>
                  <a:lnTo>
                    <a:pt x="0" y="633679"/>
                  </a:lnTo>
                  <a:lnTo>
                    <a:pt x="5528" y="661086"/>
                  </a:lnTo>
                  <a:lnTo>
                    <a:pt x="20605" y="683466"/>
                  </a:lnTo>
                  <a:lnTo>
                    <a:pt x="42969" y="698555"/>
                  </a:lnTo>
                  <a:lnTo>
                    <a:pt x="70357" y="704088"/>
                  </a:lnTo>
                  <a:lnTo>
                    <a:pt x="3587241" y="704088"/>
                  </a:lnTo>
                  <a:lnTo>
                    <a:pt x="3614630" y="698555"/>
                  </a:lnTo>
                  <a:lnTo>
                    <a:pt x="3636994" y="683466"/>
                  </a:lnTo>
                  <a:lnTo>
                    <a:pt x="3652071" y="661086"/>
                  </a:lnTo>
                  <a:lnTo>
                    <a:pt x="3657600" y="633679"/>
                  </a:lnTo>
                  <a:lnTo>
                    <a:pt x="3657600" y="70408"/>
                  </a:lnTo>
                  <a:lnTo>
                    <a:pt x="3652071" y="43001"/>
                  </a:lnTo>
                  <a:lnTo>
                    <a:pt x="3636994" y="20621"/>
                  </a:lnTo>
                  <a:lnTo>
                    <a:pt x="3614630" y="5532"/>
                  </a:lnTo>
                  <a:lnTo>
                    <a:pt x="3587241" y="0"/>
                  </a:lnTo>
                  <a:close/>
                </a:path>
              </a:pathLst>
            </a:custGeom>
            <a:solidFill>
              <a:srgbClr val="E87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525636" y="5478579"/>
            <a:ext cx="3105150" cy="70993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Waste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products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(Urea, </a:t>
            </a:r>
            <a:r>
              <a:rPr sz="1600" spc="-25" dirty="0">
                <a:solidFill>
                  <a:srgbClr val="FFFFFF"/>
                </a:solidFill>
                <a:latin typeface="Georgia"/>
                <a:cs typeface="Georgia"/>
              </a:rPr>
              <a:t>uric 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acid, </a:t>
            </a:r>
            <a:r>
              <a:rPr sz="1600" spc="-55" dirty="0">
                <a:solidFill>
                  <a:srgbClr val="FFFFFF"/>
                </a:solidFill>
                <a:latin typeface="Georgia"/>
                <a:cs typeface="Georgia"/>
              </a:rPr>
              <a:t>amonia,</a:t>
            </a:r>
            <a:r>
              <a:rPr sz="1600" spc="-2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Georgia"/>
                <a:cs typeface="Georgia"/>
              </a:rPr>
              <a:t>creatinine)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859651" y="4457700"/>
            <a:ext cx="5113020" cy="934085"/>
            <a:chOff x="6859651" y="4457700"/>
            <a:chExt cx="5113020" cy="934085"/>
          </a:xfrm>
        </p:grpSpPr>
        <p:sp>
          <p:nvSpPr>
            <p:cNvPr id="51" name="object 51"/>
            <p:cNvSpPr/>
            <p:nvPr/>
          </p:nvSpPr>
          <p:spPr>
            <a:xfrm>
              <a:off x="6866001" y="4897881"/>
              <a:ext cx="1368425" cy="487680"/>
            </a:xfrm>
            <a:custGeom>
              <a:avLst/>
              <a:gdLst/>
              <a:ahLst/>
              <a:cxnLst/>
              <a:rect l="l" t="t" r="r" b="b"/>
              <a:pathLst>
                <a:path w="1368425" h="487679">
                  <a:moveTo>
                    <a:pt x="0" y="487426"/>
                  </a:moveTo>
                  <a:lnTo>
                    <a:pt x="1367917" y="0"/>
                  </a:lnTo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208264" y="4520184"/>
              <a:ext cx="3764279" cy="8107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81060" y="4457700"/>
              <a:ext cx="3215640" cy="8778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234172" y="4546092"/>
              <a:ext cx="3657600" cy="704215"/>
            </a:xfrm>
            <a:custGeom>
              <a:avLst/>
              <a:gdLst/>
              <a:ahLst/>
              <a:cxnLst/>
              <a:rect l="l" t="t" r="r" b="b"/>
              <a:pathLst>
                <a:path w="3657600" h="704214">
                  <a:moveTo>
                    <a:pt x="3587242" y="0"/>
                  </a:moveTo>
                  <a:lnTo>
                    <a:pt x="70357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7"/>
                  </a:lnTo>
                  <a:lnTo>
                    <a:pt x="0" y="633729"/>
                  </a:lnTo>
                  <a:lnTo>
                    <a:pt x="5528" y="661118"/>
                  </a:lnTo>
                  <a:lnTo>
                    <a:pt x="20605" y="683482"/>
                  </a:lnTo>
                  <a:lnTo>
                    <a:pt x="42969" y="698559"/>
                  </a:lnTo>
                  <a:lnTo>
                    <a:pt x="70357" y="704087"/>
                  </a:lnTo>
                  <a:lnTo>
                    <a:pt x="3587242" y="704087"/>
                  </a:lnTo>
                  <a:lnTo>
                    <a:pt x="3614630" y="698559"/>
                  </a:lnTo>
                  <a:lnTo>
                    <a:pt x="3636994" y="683482"/>
                  </a:lnTo>
                  <a:lnTo>
                    <a:pt x="3652071" y="661118"/>
                  </a:lnTo>
                  <a:lnTo>
                    <a:pt x="3657600" y="633729"/>
                  </a:lnTo>
                  <a:lnTo>
                    <a:pt x="3657600" y="70357"/>
                  </a:lnTo>
                  <a:lnTo>
                    <a:pt x="3652071" y="42969"/>
                  </a:lnTo>
                  <a:lnTo>
                    <a:pt x="3636994" y="20605"/>
                  </a:lnTo>
                  <a:lnTo>
                    <a:pt x="3614630" y="5528"/>
                  </a:lnTo>
                  <a:lnTo>
                    <a:pt x="3587242" y="0"/>
                  </a:lnTo>
                  <a:close/>
                </a:path>
              </a:pathLst>
            </a:custGeom>
            <a:solidFill>
              <a:srgbClr val="E87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8589391" y="4461550"/>
            <a:ext cx="2947670" cy="7105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0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Nutrients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(Glucose, 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amino 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acids, </a:t>
            </a:r>
            <a:r>
              <a:rPr sz="1600" spc="-15" dirty="0">
                <a:solidFill>
                  <a:srgbClr val="FFFFFF"/>
                </a:solidFill>
                <a:latin typeface="Georgia"/>
                <a:cs typeface="Georgia"/>
              </a:rPr>
              <a:t>fatty</a:t>
            </a:r>
            <a:r>
              <a:rPr sz="1600" spc="-1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acids)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6859651" y="3425952"/>
            <a:ext cx="5102225" cy="1965960"/>
            <a:chOff x="6859651" y="3425952"/>
            <a:chExt cx="5102225" cy="1965960"/>
          </a:xfrm>
        </p:grpSpPr>
        <p:sp>
          <p:nvSpPr>
            <p:cNvPr id="57" name="object 57"/>
            <p:cNvSpPr/>
            <p:nvPr/>
          </p:nvSpPr>
          <p:spPr>
            <a:xfrm>
              <a:off x="6866001" y="3868420"/>
              <a:ext cx="1358265" cy="1517015"/>
            </a:xfrm>
            <a:custGeom>
              <a:avLst/>
              <a:gdLst/>
              <a:ahLst/>
              <a:cxnLst/>
              <a:rect l="l" t="t" r="r" b="b"/>
              <a:pathLst>
                <a:path w="1358265" h="1517014">
                  <a:moveTo>
                    <a:pt x="0" y="1516887"/>
                  </a:moveTo>
                  <a:lnTo>
                    <a:pt x="1358010" y="0"/>
                  </a:lnTo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197596" y="3489960"/>
              <a:ext cx="3764279" cy="81229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371076" y="3425952"/>
              <a:ext cx="1415796" cy="8793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223504" y="3515868"/>
              <a:ext cx="3657600" cy="706120"/>
            </a:xfrm>
            <a:custGeom>
              <a:avLst/>
              <a:gdLst/>
              <a:ahLst/>
              <a:cxnLst/>
              <a:rect l="l" t="t" r="r" b="b"/>
              <a:pathLst>
                <a:path w="3657600" h="706120">
                  <a:moveTo>
                    <a:pt x="3586988" y="0"/>
                  </a:moveTo>
                  <a:lnTo>
                    <a:pt x="70612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635000"/>
                  </a:lnTo>
                  <a:lnTo>
                    <a:pt x="5550" y="662481"/>
                  </a:lnTo>
                  <a:lnTo>
                    <a:pt x="20685" y="684926"/>
                  </a:lnTo>
                  <a:lnTo>
                    <a:pt x="43130" y="700061"/>
                  </a:lnTo>
                  <a:lnTo>
                    <a:pt x="70612" y="705612"/>
                  </a:lnTo>
                  <a:lnTo>
                    <a:pt x="3586988" y="705612"/>
                  </a:lnTo>
                  <a:lnTo>
                    <a:pt x="3614469" y="700061"/>
                  </a:lnTo>
                  <a:lnTo>
                    <a:pt x="3636914" y="684926"/>
                  </a:lnTo>
                  <a:lnTo>
                    <a:pt x="3652049" y="662481"/>
                  </a:lnTo>
                  <a:lnTo>
                    <a:pt x="3657600" y="635000"/>
                  </a:lnTo>
                  <a:lnTo>
                    <a:pt x="3657600" y="70612"/>
                  </a:lnTo>
                  <a:lnTo>
                    <a:pt x="3652049" y="43130"/>
                  </a:lnTo>
                  <a:lnTo>
                    <a:pt x="3636914" y="20685"/>
                  </a:lnTo>
                  <a:lnTo>
                    <a:pt x="3614469" y="5550"/>
                  </a:lnTo>
                  <a:lnTo>
                    <a:pt x="3586988" y="0"/>
                  </a:lnTo>
                  <a:close/>
                </a:path>
              </a:pathLst>
            </a:custGeom>
            <a:solidFill>
              <a:srgbClr val="E87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9454895" y="3430213"/>
            <a:ext cx="1198880" cy="7112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Gases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sz="1600" spc="-25" dirty="0">
                <a:solidFill>
                  <a:srgbClr val="FFFFFF"/>
                </a:solidFill>
                <a:latin typeface="Georgia"/>
                <a:cs typeface="Georgia"/>
              </a:rPr>
              <a:t>(O</a:t>
            </a:r>
            <a:r>
              <a:rPr sz="1725" spc="-37" baseline="-14492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sz="1600" spc="-25" dirty="0">
                <a:solidFill>
                  <a:srgbClr val="FFFFFF"/>
                </a:solidFill>
                <a:latin typeface="Georgia"/>
                <a:cs typeface="Georgia"/>
              </a:rPr>
              <a:t>, </a:t>
            </a:r>
            <a:r>
              <a:rPr sz="1600" spc="-75" dirty="0">
                <a:solidFill>
                  <a:srgbClr val="FFFFFF"/>
                </a:solidFill>
                <a:latin typeface="Georgia"/>
                <a:cs typeface="Georgia"/>
              </a:rPr>
              <a:t>CO</a:t>
            </a:r>
            <a:r>
              <a:rPr sz="1725" spc="-112" baseline="-14492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sz="1600" spc="-75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1600" spc="-25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725" spc="7" baseline="-14492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sz="1600" spc="5" dirty="0">
                <a:solidFill>
                  <a:srgbClr val="FFFFFF"/>
                </a:solidFill>
                <a:latin typeface="Georgia"/>
                <a:cs typeface="Georgia"/>
              </a:rPr>
              <a:t>)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859651" y="2382011"/>
            <a:ext cx="5146675" cy="3009900"/>
            <a:chOff x="6859651" y="2382011"/>
            <a:chExt cx="5146675" cy="3009900"/>
          </a:xfrm>
        </p:grpSpPr>
        <p:sp>
          <p:nvSpPr>
            <p:cNvPr id="63" name="object 63"/>
            <p:cNvSpPr/>
            <p:nvPr/>
          </p:nvSpPr>
          <p:spPr>
            <a:xfrm>
              <a:off x="6866001" y="2831083"/>
              <a:ext cx="1369695" cy="2554605"/>
            </a:xfrm>
            <a:custGeom>
              <a:avLst/>
              <a:gdLst/>
              <a:ahLst/>
              <a:cxnLst/>
              <a:rect l="l" t="t" r="r" b="b"/>
              <a:pathLst>
                <a:path w="1369695" h="2554604">
                  <a:moveTo>
                    <a:pt x="0" y="2554224"/>
                  </a:moveTo>
                  <a:lnTo>
                    <a:pt x="1369695" y="0"/>
                  </a:lnTo>
                </a:path>
              </a:pathLst>
            </a:custGeom>
            <a:ln w="12700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209788" y="2452115"/>
              <a:ext cx="3764279" cy="81229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77784" y="2382011"/>
              <a:ext cx="3828287" cy="8854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235696" y="2478023"/>
              <a:ext cx="3657600" cy="706120"/>
            </a:xfrm>
            <a:custGeom>
              <a:avLst/>
              <a:gdLst/>
              <a:ahLst/>
              <a:cxnLst/>
              <a:rect l="l" t="t" r="r" b="b"/>
              <a:pathLst>
                <a:path w="3657600" h="706119">
                  <a:moveTo>
                    <a:pt x="3586987" y="0"/>
                  </a:moveTo>
                  <a:lnTo>
                    <a:pt x="70611" y="0"/>
                  </a:lnTo>
                  <a:lnTo>
                    <a:pt x="43130" y="5550"/>
                  </a:lnTo>
                  <a:lnTo>
                    <a:pt x="20685" y="20685"/>
                  </a:lnTo>
                  <a:lnTo>
                    <a:pt x="5550" y="43130"/>
                  </a:lnTo>
                  <a:lnTo>
                    <a:pt x="0" y="70612"/>
                  </a:lnTo>
                  <a:lnTo>
                    <a:pt x="0" y="635000"/>
                  </a:lnTo>
                  <a:lnTo>
                    <a:pt x="5550" y="662481"/>
                  </a:lnTo>
                  <a:lnTo>
                    <a:pt x="20685" y="684926"/>
                  </a:lnTo>
                  <a:lnTo>
                    <a:pt x="43130" y="700061"/>
                  </a:lnTo>
                  <a:lnTo>
                    <a:pt x="70611" y="705612"/>
                  </a:lnTo>
                  <a:lnTo>
                    <a:pt x="3586987" y="705612"/>
                  </a:lnTo>
                  <a:lnTo>
                    <a:pt x="3614469" y="700061"/>
                  </a:lnTo>
                  <a:lnTo>
                    <a:pt x="3636914" y="684926"/>
                  </a:lnTo>
                  <a:lnTo>
                    <a:pt x="3652049" y="662481"/>
                  </a:lnTo>
                  <a:lnTo>
                    <a:pt x="3657600" y="635000"/>
                  </a:lnTo>
                  <a:lnTo>
                    <a:pt x="3657600" y="70612"/>
                  </a:lnTo>
                  <a:lnTo>
                    <a:pt x="3652049" y="43130"/>
                  </a:lnTo>
                  <a:lnTo>
                    <a:pt x="3636914" y="20685"/>
                  </a:lnTo>
                  <a:lnTo>
                    <a:pt x="3614469" y="5550"/>
                  </a:lnTo>
                  <a:lnTo>
                    <a:pt x="3586987" y="0"/>
                  </a:lnTo>
                  <a:close/>
                </a:path>
              </a:pathLst>
            </a:custGeom>
            <a:solidFill>
              <a:srgbClr val="E87C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260968" y="2375659"/>
            <a:ext cx="3611245" cy="7277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Electrolytic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ions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(Na</a:t>
            </a:r>
            <a:r>
              <a:rPr sz="1725" spc="-15" baseline="28985" dirty="0">
                <a:solidFill>
                  <a:srgbClr val="FFFFFF"/>
                </a:solidFill>
                <a:latin typeface="Georgia"/>
                <a:cs typeface="Georgia"/>
              </a:rPr>
              <a:t>+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1600" spc="-1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sz="1725" spc="15" baseline="28985" dirty="0">
                <a:solidFill>
                  <a:srgbClr val="FFFFFF"/>
                </a:solidFill>
                <a:latin typeface="Georgia"/>
                <a:cs typeface="Georgia"/>
              </a:rPr>
              <a:t>+</a:t>
            </a:r>
            <a:r>
              <a:rPr sz="1600" spc="1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1600" spc="-1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Ca</a:t>
            </a:r>
            <a:r>
              <a:rPr sz="1725" spc="-15" baseline="28985" dirty="0">
                <a:solidFill>
                  <a:srgbClr val="FFFFFF"/>
                </a:solidFill>
                <a:latin typeface="Georgia"/>
                <a:cs typeface="Georgia"/>
              </a:rPr>
              <a:t>2+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1600" spc="-1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Mg</a:t>
            </a:r>
            <a:r>
              <a:rPr sz="1725" spc="-7" baseline="28985" dirty="0">
                <a:solidFill>
                  <a:srgbClr val="FFFFFF"/>
                </a:solidFill>
                <a:latin typeface="Georgia"/>
                <a:cs typeface="Georgia"/>
              </a:rPr>
              <a:t>2+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1600" spc="-1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Georgia"/>
                <a:cs typeface="Georgia"/>
              </a:rPr>
              <a:t>Cl</a:t>
            </a:r>
            <a:r>
              <a:rPr sz="1725" spc="-37" baseline="28985" dirty="0">
                <a:solidFill>
                  <a:srgbClr val="FFFFFF"/>
                </a:solidFill>
                <a:latin typeface="Georgia"/>
                <a:cs typeface="Georgia"/>
              </a:rPr>
              <a:t>−</a:t>
            </a:r>
            <a:r>
              <a:rPr sz="1600" spc="-25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1600" spc="-1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Georgia"/>
                <a:cs typeface="Georgia"/>
              </a:rPr>
              <a:t>HCO</a:t>
            </a:r>
            <a:r>
              <a:rPr sz="1725" spc="-82" baseline="-14492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r>
              <a:rPr sz="1725" spc="-82" baseline="33816" dirty="0">
                <a:solidFill>
                  <a:srgbClr val="FFFFFF"/>
                </a:solidFill>
                <a:latin typeface="Georgia"/>
                <a:cs typeface="Georgia"/>
              </a:rPr>
              <a:t>−</a:t>
            </a:r>
            <a:r>
              <a:rPr sz="1600" spc="-55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1600" spc="-1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Georgia"/>
                <a:cs typeface="Georgia"/>
              </a:rPr>
              <a:t>SO</a:t>
            </a:r>
            <a:r>
              <a:rPr sz="1725" spc="30" baseline="-14492" dirty="0">
                <a:solidFill>
                  <a:srgbClr val="FFFFFF"/>
                </a:solidFill>
                <a:latin typeface="Georgia"/>
                <a:cs typeface="Georgia"/>
              </a:rPr>
              <a:t>4</a:t>
            </a:r>
            <a:r>
              <a:rPr sz="1725" spc="30" baseline="33816" dirty="0">
                <a:solidFill>
                  <a:srgbClr val="FFFFFF"/>
                </a:solidFill>
                <a:latin typeface="Georgia"/>
                <a:cs typeface="Georgia"/>
              </a:rPr>
              <a:t>2−</a:t>
            </a:r>
            <a:r>
              <a:rPr sz="1600" spc="20" dirty="0">
                <a:solidFill>
                  <a:srgbClr val="FFFFFF"/>
                </a:solidFill>
                <a:latin typeface="Georgia"/>
                <a:cs typeface="Georgia"/>
              </a:rPr>
              <a:t>)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015" y="0"/>
            <a:ext cx="55968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Functions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5" dirty="0"/>
              <a:t>plasma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363247"/>
              </p:ext>
            </p:extLst>
          </p:nvPr>
        </p:nvGraphicFramePr>
        <p:xfrm>
          <a:off x="-6350" y="908050"/>
          <a:ext cx="12192000" cy="4627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4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2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4000" spc="-1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Constituent</a:t>
                      </a:r>
                      <a:endParaRPr sz="4000">
                        <a:latin typeface="Carlito"/>
                        <a:cs typeface="Carlito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4000" spc="-10" dirty="0">
                          <a:solidFill>
                            <a:srgbClr val="006FC0"/>
                          </a:solidFill>
                          <a:latin typeface="Carlito"/>
                          <a:cs typeface="Carlito"/>
                        </a:rPr>
                        <a:t>Function</a:t>
                      </a:r>
                      <a:endParaRPr sz="4000">
                        <a:latin typeface="Carlito"/>
                        <a:cs typeface="Carlito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sz="2800" spc="-3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Water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45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Absorbs, transports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releases</a:t>
                      </a:r>
                      <a:r>
                        <a:rPr sz="2800" spc="1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5" dirty="0">
                          <a:latin typeface="Carlito"/>
                          <a:cs typeface="Carlito"/>
                        </a:rPr>
                        <a:t>heat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45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38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sz="2800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Globulins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</a:txBody>
                  <a:tcPr marL="0" marR="0" marT="245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sz="2800" spc="-20" dirty="0">
                          <a:latin typeface="Carlito"/>
                          <a:cs typeface="Carlito"/>
                        </a:rPr>
                        <a:t>Defense</a:t>
                      </a:r>
                      <a:r>
                        <a:rPr sz="2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5" dirty="0">
                          <a:latin typeface="Carlito"/>
                          <a:cs typeface="Carlito"/>
                        </a:rPr>
                        <a:t>mechanism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</a:txBody>
                  <a:tcPr marL="0" marR="0" marT="2457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80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sz="2800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Fibrinogen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45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Blood</a:t>
                      </a:r>
                      <a:r>
                        <a:rPr sz="2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clotting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45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37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9"/>
                        </a:spcBef>
                      </a:pPr>
                      <a:r>
                        <a:rPr sz="2800" spc="-1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Electrolytic</a:t>
                      </a:r>
                      <a:r>
                        <a:rPr sz="280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ions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463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39"/>
                        </a:spcBef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pH</a:t>
                      </a:r>
                      <a:r>
                        <a:rPr sz="28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20" dirty="0">
                          <a:latin typeface="Carlito"/>
                          <a:cs typeface="Carlito"/>
                        </a:rPr>
                        <a:t>buffering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</a:txBody>
                  <a:tcPr marL="0" marR="0" marT="2463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9070" y="0"/>
            <a:ext cx="42132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Red </a:t>
            </a:r>
            <a:r>
              <a:rPr spc="-5" dirty="0"/>
              <a:t>blood</a:t>
            </a:r>
            <a:r>
              <a:rPr spc="-30" dirty="0"/>
              <a:t> </a:t>
            </a:r>
            <a:r>
              <a:rPr spc="-5" dirty="0"/>
              <a:t>cells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973823" y="1324355"/>
            <a:ext cx="5078095" cy="4772025"/>
            <a:chOff x="6973823" y="1324355"/>
            <a:chExt cx="5078095" cy="4772025"/>
          </a:xfrm>
        </p:grpSpPr>
        <p:sp>
          <p:nvSpPr>
            <p:cNvPr id="4" name="object 4"/>
            <p:cNvSpPr/>
            <p:nvPr/>
          </p:nvSpPr>
          <p:spPr>
            <a:xfrm>
              <a:off x="6973823" y="1324355"/>
              <a:ext cx="5077968" cy="47716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65847" y="1516379"/>
              <a:ext cx="4693920" cy="43875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28066"/>
              </p:ext>
            </p:extLst>
          </p:nvPr>
        </p:nvGraphicFramePr>
        <p:xfrm>
          <a:off x="327139" y="1434338"/>
          <a:ext cx="6463030" cy="27233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5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7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800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Colour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178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985"/>
                        </a:spcBef>
                      </a:pPr>
                      <a:r>
                        <a:rPr sz="2400" spc="-15" dirty="0">
                          <a:latin typeface="Carlito"/>
                          <a:cs typeface="Carlito"/>
                        </a:rPr>
                        <a:t>Red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(haemoglobin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 pigment)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2520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79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800" spc="-1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Count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178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lang="en-US" sz="2400" dirty="0">
                          <a:latin typeface="Carlito"/>
                          <a:cs typeface="Carlito"/>
                        </a:rPr>
                        <a:t>4.5 to 5.5</a:t>
                      </a:r>
                      <a:r>
                        <a:rPr sz="2400" dirty="0">
                          <a:latin typeface="Carlito"/>
                          <a:cs typeface="Carlito"/>
                        </a:rPr>
                        <a:t> million</a:t>
                      </a:r>
                      <a:r>
                        <a:rPr sz="2400" spc="-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RBCs</a:t>
                      </a:r>
                      <a:r>
                        <a:rPr lang="en-US" sz="2400" spc="-5" dirty="0">
                          <a:latin typeface="Carlito"/>
                          <a:cs typeface="Carlito"/>
                        </a:rPr>
                        <a:t>/100ml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800" spc="-2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Life</a:t>
                      </a:r>
                      <a:r>
                        <a:rPr sz="2800" spc="-3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span</a:t>
                      </a:r>
                      <a:endParaRPr sz="2800" dirty="0">
                        <a:latin typeface="Carlito"/>
                        <a:cs typeface="Carlito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1985"/>
                        </a:spcBef>
                      </a:pPr>
                      <a:r>
                        <a:rPr sz="2400" spc="-5" dirty="0">
                          <a:latin typeface="Carlito"/>
                          <a:cs typeface="Carlito"/>
                        </a:rPr>
                        <a:t>120</a:t>
                      </a:r>
                      <a:r>
                        <a:rPr sz="24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20" dirty="0">
                          <a:latin typeface="Carlito"/>
                          <a:cs typeface="Carlito"/>
                        </a:rPr>
                        <a:t>days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252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C4A1DF-2FE4-FAD4-4240-2A140931A9BE}"/>
              </a:ext>
            </a:extLst>
          </p:cNvPr>
          <p:cNvSpPr txBox="1"/>
          <p:nvPr/>
        </p:nvSpPr>
        <p:spPr>
          <a:xfrm>
            <a:off x="1066800" y="4648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Nucleus Present in RBC’s 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869</Words>
  <Application>Microsoft Office PowerPoint</Application>
  <PresentationFormat>Widescreen</PresentationFormat>
  <Paragraphs>195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Carlito</vt:lpstr>
      <vt:lpstr>Georgia</vt:lpstr>
      <vt:lpstr>Times New Roman</vt:lpstr>
      <vt:lpstr>Trebuchet MS</vt:lpstr>
      <vt:lpstr>Wingdings</vt:lpstr>
      <vt:lpstr>Office Theme</vt:lpstr>
      <vt:lpstr>BLOOD PHYSIOLOGY  By: Dr. Varun Ahuja</vt:lpstr>
      <vt:lpstr>BLOOD</vt:lpstr>
      <vt:lpstr>PROPERTIES OF BLOOD</vt:lpstr>
      <vt:lpstr>COMPOSITION OF BLOOD</vt:lpstr>
      <vt:lpstr>Blood</vt:lpstr>
      <vt:lpstr>PowerPoint Presentation</vt:lpstr>
      <vt:lpstr>Constituents of plasma</vt:lpstr>
      <vt:lpstr>Functions of plasma</vt:lpstr>
      <vt:lpstr>Red blood cells</vt:lpstr>
      <vt:lpstr>Erythropoiesis</vt:lpstr>
      <vt:lpstr>Functions of RBCs</vt:lpstr>
      <vt:lpstr>White blood cells</vt:lpstr>
      <vt:lpstr>Leucopoiesis</vt:lpstr>
      <vt:lpstr>Types of WBCs</vt:lpstr>
      <vt:lpstr>Granular WBCs</vt:lpstr>
      <vt:lpstr>Agranular WBCs</vt:lpstr>
      <vt:lpstr>Ratio</vt:lpstr>
      <vt:lpstr>Platelets</vt:lpstr>
      <vt:lpstr>Thrombopoiesis</vt:lpstr>
      <vt:lpstr>Blood clotting</vt:lpstr>
      <vt:lpstr>Anticoagulant</vt:lpstr>
      <vt:lpstr>Blood Clotting</vt:lpstr>
      <vt:lpstr>ABO Blood Group System</vt:lpstr>
      <vt:lpstr>PowerPoint Presentation</vt:lpstr>
      <vt:lpstr>PowerPoint Presentation</vt:lpstr>
      <vt:lpstr>Rhesus Factor- Blood Group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PHYSIOLOGY</dc:title>
  <cp:lastModifiedBy>varun ahuja</cp:lastModifiedBy>
  <cp:revision>29</cp:revision>
  <dcterms:created xsi:type="dcterms:W3CDTF">2022-05-28T13:44:45Z</dcterms:created>
  <dcterms:modified xsi:type="dcterms:W3CDTF">2024-10-11T07:47:33Z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2022-05-28T00:00:00Z</vt:filetime>
  </property>
</Properties>
</file>